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  <p:sldMasterId id="2147483669" r:id="rId3"/>
  </p:sldMasterIdLst>
  <p:notesMasterIdLst>
    <p:notesMasterId r:id="rId28"/>
  </p:notesMasterIdLst>
  <p:handoutMasterIdLst>
    <p:handoutMasterId r:id="rId29"/>
  </p:handoutMasterIdLst>
  <p:sldIdLst>
    <p:sldId id="479" r:id="rId4"/>
    <p:sldId id="478" r:id="rId5"/>
    <p:sldId id="519" r:id="rId6"/>
    <p:sldId id="526" r:id="rId7"/>
    <p:sldId id="520" r:id="rId8"/>
    <p:sldId id="634" r:id="rId9"/>
    <p:sldId id="635" r:id="rId10"/>
    <p:sldId id="636" r:id="rId11"/>
    <p:sldId id="529" r:id="rId12"/>
    <p:sldId id="544" r:id="rId13"/>
    <p:sldId id="627" r:id="rId14"/>
    <p:sldId id="637" r:id="rId15"/>
    <p:sldId id="628" r:id="rId16"/>
    <p:sldId id="631" r:id="rId17"/>
    <p:sldId id="630" r:id="rId18"/>
    <p:sldId id="638" r:id="rId19"/>
    <p:sldId id="632" r:id="rId20"/>
    <p:sldId id="626" r:id="rId21"/>
    <p:sldId id="625" r:id="rId22"/>
    <p:sldId id="624" r:id="rId23"/>
    <p:sldId id="633" r:id="rId24"/>
    <p:sldId id="528" r:id="rId25"/>
    <p:sldId id="571" r:id="rId26"/>
    <p:sldId id="461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erző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00B0F0"/>
    <a:srgbClr val="E20074"/>
    <a:srgbClr val="D53C09"/>
    <a:srgbClr val="91C000"/>
    <a:srgbClr val="0094C6"/>
    <a:srgbClr val="0088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32" autoAdjust="0"/>
    <p:restoredTop sz="95714" autoAdjust="0"/>
  </p:normalViewPr>
  <p:slideViewPr>
    <p:cSldViewPr snapToObjects="1">
      <p:cViewPr>
        <p:scale>
          <a:sx n="90" d="100"/>
          <a:sy n="90" d="100"/>
        </p:scale>
        <p:origin x="-324" y="-546"/>
      </p:cViewPr>
      <p:guideLst>
        <p:guide orient="horz" pos="572"/>
        <p:guide orient="horz" pos="4020"/>
        <p:guide orient="horz" pos="1706"/>
        <p:guide orient="horz" pos="3521"/>
        <p:guide pos="5602"/>
        <p:guide pos="158"/>
        <p:guide pos="1519"/>
        <p:guide pos="2880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1B94E5-CBD1-49E5-8FFD-C60A9778D361}" type="datetimeFigureOut">
              <a:rPr lang="hu-HU"/>
              <a:pPr>
                <a:defRPr/>
              </a:pPr>
              <a:t>2014-05-08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F66A5F-824B-44A6-BCA9-FE8BEDD76AB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94141EC-FA61-4F63-9DCF-1A4A1B68303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2B7E3-51E3-4C22-A0DB-3F782C304FEC}" type="slidenum">
              <a:rPr lang="hu-HU" smtClean="0">
                <a:latin typeface="Times New Roman" pitchFamily="18" charset="0"/>
              </a:rPr>
              <a:pPr/>
              <a:t>1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3584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886FB-EC92-4CAE-AC73-E2BAB1038B66}" type="slidenum">
              <a:rPr lang="hu-HU" smtClean="0">
                <a:latin typeface="Times New Roman" pitchFamily="18" charset="0"/>
              </a:rPr>
              <a:pPr/>
              <a:t>10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3789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B255D-C895-4148-9FB0-CA03E0D0254F}" type="slidenum">
              <a:rPr lang="hu-HU" smtClean="0">
                <a:latin typeface="Times New Roman" pitchFamily="18" charset="0"/>
              </a:rPr>
              <a:pPr/>
              <a:t>11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3993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B80BB-70C5-4F19-8B03-D92F7D7B661A}" type="slidenum">
              <a:rPr lang="hu-HU" smtClean="0">
                <a:latin typeface="Times New Roman" pitchFamily="18" charset="0"/>
              </a:rPr>
              <a:pPr/>
              <a:t>12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4198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32B8C-BFC4-4E26-A2A9-F0064F53E089}" type="slidenum">
              <a:rPr lang="hu-HU" smtClean="0">
                <a:latin typeface="Times New Roman" pitchFamily="18" charset="0"/>
              </a:rPr>
              <a:pPr/>
              <a:t>13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4403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43B74-D15C-47B0-ACF1-430DCD1E8ECA}" type="slidenum">
              <a:rPr lang="hu-HU" smtClean="0">
                <a:latin typeface="Times New Roman" pitchFamily="18" charset="0"/>
              </a:rPr>
              <a:pPr/>
              <a:t>14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1EB50-DFB3-4033-A59B-FC6469498D18}" type="slidenum">
              <a:rPr lang="hu-HU" smtClean="0">
                <a:latin typeface="Times New Roman" pitchFamily="18" charset="0"/>
              </a:rPr>
              <a:pPr/>
              <a:t>15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EA46-825E-4E7D-9F0D-EA4872F2AFFE}" type="slidenum">
              <a:rPr lang="hu-HU" smtClean="0">
                <a:latin typeface="Times New Roman" pitchFamily="18" charset="0"/>
              </a:rPr>
              <a:pPr/>
              <a:t>16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5017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07862-7BCA-4767-AE1D-12B43DDCF8C0}" type="slidenum">
              <a:rPr lang="hu-HU" smtClean="0">
                <a:latin typeface="Times New Roman" pitchFamily="18" charset="0"/>
              </a:rPr>
              <a:pPr/>
              <a:t>17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B7182-259C-4219-8515-6D2BFD067BC5}" type="slidenum">
              <a:rPr lang="hu-HU" smtClean="0">
                <a:latin typeface="Times New Roman" pitchFamily="18" charset="0"/>
              </a:rPr>
              <a:pPr/>
              <a:t>18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5427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CE69C-F24D-40D0-8BA4-199A232404D5}" type="slidenum">
              <a:rPr lang="hu-HU" smtClean="0">
                <a:latin typeface="Times New Roman" pitchFamily="18" charset="0"/>
              </a:rPr>
              <a:pPr/>
              <a:t>19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AD56D-7F10-4077-9843-989485621B76}" type="slidenum">
              <a:rPr lang="hu-HU" smtClean="0">
                <a:latin typeface="Times New Roman" pitchFamily="18" charset="0"/>
              </a:rPr>
              <a:pPr/>
              <a:t>2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5632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E9233-B418-4EAC-8C21-D87987CABB14}" type="slidenum">
              <a:rPr lang="hu-HU" smtClean="0">
                <a:latin typeface="Times New Roman" pitchFamily="18" charset="0"/>
              </a:rPr>
              <a:pPr/>
              <a:t>20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5837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756F1-B192-4FA8-BA92-ED01FC6CAE73}" type="slidenum">
              <a:rPr lang="hu-HU" smtClean="0">
                <a:latin typeface="Times New Roman" pitchFamily="18" charset="0"/>
              </a:rPr>
              <a:pPr/>
              <a:t>21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6041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8F4DF-2D8D-499B-BE93-BE93FC77EEC2}" type="slidenum">
              <a:rPr lang="hu-HU" smtClean="0">
                <a:latin typeface="Times New Roman" pitchFamily="18" charset="0"/>
              </a:rPr>
              <a:pPr/>
              <a:t>22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6246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D4BE8-5117-42AF-A196-4FFC25A89110}" type="slidenum">
              <a:rPr lang="hu-HU" smtClean="0">
                <a:latin typeface="Times New Roman" pitchFamily="18" charset="0"/>
              </a:rPr>
              <a:pPr/>
              <a:t>23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6451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C6F27-9AE5-4AF2-A8E1-1C3830D9D106}" type="slidenum">
              <a:rPr lang="hu-HU" smtClean="0">
                <a:latin typeface="Times New Roman" pitchFamily="18" charset="0"/>
              </a:rPr>
              <a:pPr/>
              <a:t>24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2D1B1-EFAC-4549-A753-B024CB81FE1B}" type="slidenum">
              <a:rPr lang="hu-HU" smtClean="0">
                <a:latin typeface="Times New Roman" pitchFamily="18" charset="0"/>
              </a:rPr>
              <a:pPr/>
              <a:t>3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F4CCA-5DED-4102-A3F0-FA820D305568}" type="slidenum">
              <a:rPr lang="hu-HU" smtClean="0">
                <a:latin typeface="Times New Roman" pitchFamily="18" charset="0"/>
              </a:rPr>
              <a:pPr/>
              <a:t>4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F5FE4-5D23-4643-9597-BBBDF12516B2}" type="slidenum">
              <a:rPr lang="hu-HU" smtClean="0">
                <a:latin typeface="Times New Roman" pitchFamily="18" charset="0"/>
              </a:rPr>
              <a:pPr/>
              <a:t>5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2765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2720F-F284-42C3-AE3E-E7E95853B338}" type="slidenum">
              <a:rPr lang="hu-HU" smtClean="0">
                <a:latin typeface="Times New Roman" pitchFamily="18" charset="0"/>
              </a:rPr>
              <a:pPr/>
              <a:t>6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E6F8D-5C08-466F-B4A4-977794C70D30}" type="slidenum">
              <a:rPr lang="hu-HU" smtClean="0">
                <a:latin typeface="Times New Roman" pitchFamily="18" charset="0"/>
              </a:rPr>
              <a:pPr/>
              <a:t>7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3174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3B66C-E0D7-4E06-88DB-9ED560582120}" type="slidenum">
              <a:rPr lang="hu-HU" smtClean="0">
                <a:latin typeface="Times New Roman" pitchFamily="18" charset="0"/>
              </a:rPr>
              <a:pPr/>
              <a:t>8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Times New Roman" pitchFamily="18" charset="0"/>
            </a:endParaRPr>
          </a:p>
        </p:txBody>
      </p:sp>
      <p:sp>
        <p:nvSpPr>
          <p:cNvPr id="3379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5D389-A77D-474A-AA90-B4490CDCCDF3}" type="slidenum">
              <a:rPr lang="hu-HU" smtClean="0">
                <a:latin typeface="Times New Roman" pitchFamily="18" charset="0"/>
              </a:rPr>
              <a:pPr/>
              <a:t>9</a:t>
            </a:fld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1 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8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6" name="Dia számának hely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3E9A3C-1AEA-4CCB-8C95-75142419479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1 Általá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3"/>
          </p:nvPr>
        </p:nvSpPr>
        <p:spPr>
          <a:xfrm>
            <a:off x="250825" y="908051"/>
            <a:ext cx="8640753" cy="5400674"/>
          </a:xfrm>
          <a:prstGeom prst="rect">
            <a:avLst/>
          </a:prstGeom>
        </p:spPr>
        <p:txBody>
          <a:bodyPr lIns="0" tIns="0" rIns="0" bIns="0"/>
          <a:lstStyle>
            <a:lvl1pPr>
              <a:defRPr lang="hu-HU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hu-HU" sz="16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lang="hu-HU" sz="1400" dirty="0" smtClean="0">
                <a:solidFill>
                  <a:schemeClr val="tx1"/>
                </a:solidFill>
                <a:latin typeface="Calibri" pitchFamily="34" charset="0"/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6" name="Dia számának helye 2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B0DD-B82D-4275-B463-0994344EAD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2 Csak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/>
          </p:nvPr>
        </p:nvSpPr>
        <p:spPr>
          <a:xfrm>
            <a:off x="250825" y="908051"/>
            <a:ext cx="8642350" cy="5400674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2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2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7249B3-D602-409E-9CFD-1D7144F3298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3 Ábra és szöveg, 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9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7" name="Dátum helye 2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8" name="Dia számának helye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BF483FB-40AC-4A27-A61A-2E1D00C374F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4 Ábra és szöveg, jo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9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7" name="Dátum helye 2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8" name="Dia számának helye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6D15062-B1FC-4327-9C4A-D3DC81E5810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5 Két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9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720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250826" y="4857760"/>
            <a:ext cx="8642350" cy="1440696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7" name="Dátum helye 2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8" name="Dia számának helye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54B228-3AFF-4B91-9CAA-BF80B7B61F2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6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8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1476" y="1785926"/>
            <a:ext cx="7175916" cy="14402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961476" y="3424996"/>
            <a:ext cx="7175916" cy="5040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Mintaszöveg szerkesztése</a:t>
            </a:r>
          </a:p>
        </p:txBody>
      </p:sp>
      <p:sp>
        <p:nvSpPr>
          <p:cNvPr id="41" name="Kép helye 40"/>
          <p:cNvSpPr>
            <a:spLocks noGrp="1"/>
          </p:cNvSpPr>
          <p:nvPr>
            <p:ph type="pic" sz="quarter" idx="11"/>
          </p:nvPr>
        </p:nvSpPr>
        <p:spPr>
          <a:xfrm>
            <a:off x="6732589" y="4140390"/>
            <a:ext cx="2142936" cy="2142936"/>
          </a:xfrm>
          <a:prstGeom prst="round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7" name="Dátum helye 2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8" name="Dia számának helye 2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A8ED0C-5C0B-4AA2-BC29-2486FDFBE9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7 Ábra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4869160"/>
            <a:ext cx="8642349" cy="141734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2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79F879-27A8-4259-9213-4D6C0853B00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1 Nyit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549" y="4356564"/>
            <a:ext cx="6602413" cy="357190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28" name="Szöveg helye 27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hu-HU" sz="160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7" name="Cím helye 22"/>
          <p:cNvSpPr>
            <a:spLocks noGrp="1"/>
          </p:cNvSpPr>
          <p:nvPr>
            <p:ph type="title"/>
          </p:nvPr>
        </p:nvSpPr>
        <p:spPr>
          <a:xfrm>
            <a:off x="828674" y="1643050"/>
            <a:ext cx="5100648" cy="85725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/>
          </p:nvPr>
        </p:nvSpPr>
        <p:spPr>
          <a:xfrm>
            <a:off x="971551" y="5284671"/>
            <a:ext cx="16716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tabLst>
                <a:tab pos="8221663" algn="r"/>
              </a:tabLst>
              <a:def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2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2 Zár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ép helye 36"/>
          <p:cNvSpPr>
            <a:spLocks noGrp="1"/>
          </p:cNvSpPr>
          <p:nvPr>
            <p:ph type="pic" sz="quarter" idx="10"/>
          </p:nvPr>
        </p:nvSpPr>
        <p:spPr>
          <a:xfrm>
            <a:off x="971550" y="4370670"/>
            <a:ext cx="792000" cy="792000"/>
          </a:xfrm>
          <a:prstGeom prst="roundRect">
            <a:avLst/>
          </a:prstGeom>
        </p:spPr>
        <p:txBody>
          <a:bodyPr/>
          <a:lstStyle>
            <a:lvl1pPr>
              <a:buFontTx/>
              <a:buNone/>
              <a:defRPr sz="300"/>
            </a:lvl1pPr>
          </a:lstStyle>
          <a:p>
            <a:pPr lvl="0"/>
            <a:endParaRPr lang="hu-HU" noProof="0" dirty="0"/>
          </a:p>
        </p:txBody>
      </p:sp>
      <p:sp>
        <p:nvSpPr>
          <p:cNvPr id="39" name="Szöveg helye 38"/>
          <p:cNvSpPr>
            <a:spLocks noGrp="1"/>
          </p:cNvSpPr>
          <p:nvPr>
            <p:ph type="body" sz="quarter" idx="11"/>
          </p:nvPr>
        </p:nvSpPr>
        <p:spPr>
          <a:xfrm>
            <a:off x="1929989" y="4394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en-US" dirty="0" err="1" smtClean="0"/>
              <a:t>Mintaszöveg szerkesztése</a:t>
            </a:r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2"/>
          </p:nvPr>
        </p:nvSpPr>
        <p:spPr>
          <a:xfrm>
            <a:off x="1929988" y="4646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Mintaszöveg szerkesztése</a:t>
            </a:r>
          </a:p>
        </p:txBody>
      </p:sp>
      <p:sp>
        <p:nvSpPr>
          <p:cNvPr id="43" name="Szöveg helye 42"/>
          <p:cNvSpPr>
            <a:spLocks noGrp="1"/>
          </p:cNvSpPr>
          <p:nvPr>
            <p:ph type="body" sz="quarter" idx="13"/>
          </p:nvPr>
        </p:nvSpPr>
        <p:spPr>
          <a:xfrm>
            <a:off x="1929988" y="4898480"/>
            <a:ext cx="3713209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Mintaszöveg szerkesztése</a:t>
            </a:r>
          </a:p>
        </p:txBody>
      </p:sp>
      <p:sp>
        <p:nvSpPr>
          <p:cNvPr id="45" name="Kép helye 44"/>
          <p:cNvSpPr>
            <a:spLocks noGrp="1"/>
          </p:cNvSpPr>
          <p:nvPr>
            <p:ph type="pic" sz="quarter" idx="14"/>
          </p:nvPr>
        </p:nvSpPr>
        <p:spPr>
          <a:xfrm>
            <a:off x="971550" y="5373604"/>
            <a:ext cx="792000" cy="79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Tx/>
              <a:buNone/>
              <a:defRPr lang="hu-HU" sz="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endParaRPr lang="hu-HU" noProof="0" dirty="0"/>
          </a:p>
        </p:txBody>
      </p:sp>
      <p:sp>
        <p:nvSpPr>
          <p:cNvPr id="38" name="Cím helye 22"/>
          <p:cNvSpPr>
            <a:spLocks noGrp="1"/>
          </p:cNvSpPr>
          <p:nvPr>
            <p:ph type="title"/>
          </p:nvPr>
        </p:nvSpPr>
        <p:spPr>
          <a:xfrm>
            <a:off x="828674" y="1643507"/>
            <a:ext cx="5100648" cy="8568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7" name="Szöveg helye 38"/>
          <p:cNvSpPr>
            <a:spLocks noGrp="1"/>
          </p:cNvSpPr>
          <p:nvPr>
            <p:ph type="body" sz="quarter" idx="15"/>
          </p:nvPr>
        </p:nvSpPr>
        <p:spPr>
          <a:xfrm>
            <a:off x="1938569" y="5397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en-US" dirty="0" err="1" smtClean="0"/>
              <a:t>Mintaszöveg szerkesztése</a:t>
            </a:r>
          </a:p>
        </p:txBody>
      </p:sp>
      <p:sp>
        <p:nvSpPr>
          <p:cNvPr id="18" name="Szöveg helye 40"/>
          <p:cNvSpPr>
            <a:spLocks noGrp="1"/>
          </p:cNvSpPr>
          <p:nvPr>
            <p:ph type="body" sz="quarter" idx="16"/>
          </p:nvPr>
        </p:nvSpPr>
        <p:spPr>
          <a:xfrm>
            <a:off x="1938569" y="5649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Mintaszöveg szerkesztése</a:t>
            </a:r>
          </a:p>
        </p:txBody>
      </p:sp>
      <p:sp>
        <p:nvSpPr>
          <p:cNvPr id="19" name="Szöveg helye 42"/>
          <p:cNvSpPr>
            <a:spLocks noGrp="1"/>
          </p:cNvSpPr>
          <p:nvPr>
            <p:ph type="body" sz="quarter" idx="17"/>
          </p:nvPr>
        </p:nvSpPr>
        <p:spPr>
          <a:xfrm>
            <a:off x="1938569" y="5901414"/>
            <a:ext cx="3715148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Mintaszöveg szerkesztése</a:t>
            </a:r>
          </a:p>
        </p:txBody>
      </p:sp>
      <p:sp>
        <p:nvSpPr>
          <p:cNvPr id="11" name="Szöveg helye 13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6" name="Freeform 56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50"/>
            <a:ext cx="6856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tabLst>
                <a:tab pos="8221663" algn="r"/>
              </a:tabLst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grpSp>
        <p:nvGrpSpPr>
          <p:cNvPr id="1029" name="Csoportba foglalás 9"/>
          <p:cNvGrpSpPr>
            <a:grpSpLocks/>
          </p:cNvGrpSpPr>
          <p:nvPr/>
        </p:nvGrpSpPr>
        <p:grpSpPr bwMode="auto">
          <a:xfrm>
            <a:off x="7643813" y="325438"/>
            <a:ext cx="1247775" cy="211137"/>
            <a:chOff x="4926013" y="263525"/>
            <a:chExt cx="1581151" cy="266700"/>
          </a:xfrm>
        </p:grpSpPr>
        <p:grpSp>
          <p:nvGrpSpPr>
            <p:cNvPr id="1035" name="Csoportba foglalás 27"/>
            <p:cNvGrpSpPr>
              <a:grpSpLocks/>
            </p:cNvGrpSpPr>
            <p:nvPr userDrawn="1"/>
          </p:nvGrpSpPr>
          <p:grpSpPr bwMode="auto"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7536"/>
                <a:ext cx="142826" cy="218574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6945" y="329698"/>
                <a:ext cx="148862" cy="160421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8342" y="263525"/>
                <a:ext cx="34197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934" y="263525"/>
                <a:ext cx="38222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</p:grpSp>
        <p:grpSp>
          <p:nvGrpSpPr>
            <p:cNvPr id="1036" name="Csoportba foglalás 49"/>
            <p:cNvGrpSpPr>
              <a:grpSpLocks/>
            </p:cNvGrpSpPr>
            <p:nvPr userDrawn="1"/>
          </p:nvGrpSpPr>
          <p:grpSpPr bwMode="auto"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6737" y="333709"/>
                <a:ext cx="86500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307" y="329698"/>
                <a:ext cx="146851" cy="160421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227" y="329698"/>
                <a:ext cx="124722" cy="160421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007" y="329698"/>
                <a:ext cx="146851" cy="160421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5974" y="329698"/>
                <a:ext cx="132768" cy="156411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916" y="333709"/>
                <a:ext cx="86501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5475" y="333709"/>
                <a:ext cx="132768" cy="156411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383" y="271546"/>
                <a:ext cx="134781" cy="21456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</p:grpSp>
      </p:grpSp>
      <p:sp>
        <p:nvSpPr>
          <p:cNvPr id="2" name="Freeform 5"/>
          <p:cNvSpPr>
            <a:spLocks/>
          </p:cNvSpPr>
          <p:nvPr/>
        </p:nvSpPr>
        <p:spPr bwMode="auto">
          <a:xfrm>
            <a:off x="0" y="542925"/>
            <a:ext cx="9144000" cy="6029325"/>
          </a:xfrm>
          <a:custGeom>
            <a:avLst/>
            <a:gdLst/>
            <a:ahLst/>
            <a:cxnLst>
              <a:cxn ang="0">
                <a:pos x="4691" y="51"/>
              </a:cxn>
              <a:cxn ang="0">
                <a:pos x="4691" y="0"/>
              </a:cxn>
              <a:cxn ang="0">
                <a:pos x="4613" y="51"/>
              </a:cxn>
              <a:cxn ang="0">
                <a:pos x="0" y="51"/>
              </a:cxn>
              <a:cxn ang="0">
                <a:pos x="0" y="3798"/>
              </a:cxn>
              <a:cxn ang="0">
                <a:pos x="5760" y="3798"/>
              </a:cxn>
              <a:cxn ang="0">
                <a:pos x="5760" y="51"/>
              </a:cxn>
              <a:cxn ang="0">
                <a:pos x="4691" y="51"/>
              </a:cxn>
            </a:cxnLst>
            <a:rect l="0" t="0" r="r" b="b"/>
            <a:pathLst>
              <a:path w="5760" h="3798">
                <a:moveTo>
                  <a:pt x="4691" y="51"/>
                </a:moveTo>
                <a:lnTo>
                  <a:pt x="4691" y="0"/>
                </a:lnTo>
                <a:lnTo>
                  <a:pt x="4613" y="51"/>
                </a:lnTo>
                <a:lnTo>
                  <a:pt x="0" y="51"/>
                </a:lnTo>
                <a:lnTo>
                  <a:pt x="0" y="3798"/>
                </a:lnTo>
                <a:lnTo>
                  <a:pt x="5760" y="3798"/>
                </a:lnTo>
                <a:lnTo>
                  <a:pt x="5760" y="51"/>
                </a:lnTo>
                <a:lnTo>
                  <a:pt x="4691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1031" name="Cím helye 21"/>
          <p:cNvSpPr>
            <a:spLocks noGrp="1"/>
          </p:cNvSpPr>
          <p:nvPr>
            <p:ph type="title"/>
          </p:nvPr>
        </p:nvSpPr>
        <p:spPr bwMode="auto">
          <a:xfrm>
            <a:off x="250825" y="211138"/>
            <a:ext cx="68564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32" name="Szöveg helye 22"/>
          <p:cNvSpPr>
            <a:spLocks noGrp="1"/>
          </p:cNvSpPr>
          <p:nvPr>
            <p:ph type="body" idx="1"/>
          </p:nvPr>
        </p:nvSpPr>
        <p:spPr bwMode="auto">
          <a:xfrm>
            <a:off x="250825" y="908050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7448550" y="6572250"/>
            <a:ext cx="895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25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613" y="6572250"/>
            <a:ext cx="43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954F15-6D39-4385-BA6A-A12B955FC03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445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2pPr>
      <a:lvl3pPr marL="889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4143375"/>
            <a:ext cx="9144000" cy="242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357938" y="6572250"/>
            <a:ext cx="2500312" cy="2857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>
              <a:defRPr/>
            </a:pPr>
            <a:r>
              <a:rPr lang="hu-HU" sz="1100" dirty="0">
                <a:solidFill>
                  <a:schemeClr val="tx2"/>
                </a:solidFill>
                <a:latin typeface="+mj-lt"/>
              </a:rPr>
              <a:t>Jó döntéseket támogatunk.</a:t>
            </a:r>
          </a:p>
        </p:txBody>
      </p:sp>
      <p:grpSp>
        <p:nvGrpSpPr>
          <p:cNvPr id="9222" name="Csoportba foglalás 10"/>
          <p:cNvGrpSpPr>
            <a:grpSpLocks/>
          </p:cNvGrpSpPr>
          <p:nvPr/>
        </p:nvGrpSpPr>
        <p:grpSpPr bwMode="auto">
          <a:xfrm>
            <a:off x="7643813" y="325438"/>
            <a:ext cx="1247775" cy="211137"/>
            <a:chOff x="4926013" y="263525"/>
            <a:chExt cx="1581151" cy="266700"/>
          </a:xfrm>
        </p:grpSpPr>
        <p:grpSp>
          <p:nvGrpSpPr>
            <p:cNvPr id="9223" name="Csoportba foglalás 27"/>
            <p:cNvGrpSpPr>
              <a:grpSpLocks/>
            </p:cNvGrpSpPr>
            <p:nvPr userDrawn="1"/>
          </p:nvGrpSpPr>
          <p:grpSpPr bwMode="auto"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9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7536"/>
                <a:ext cx="142826" cy="218574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0" name="Freeform 6"/>
              <p:cNvSpPr>
                <a:spLocks noEditPoints="1"/>
              </p:cNvSpPr>
              <p:nvPr userDrawn="1"/>
            </p:nvSpPr>
            <p:spPr bwMode="auto">
              <a:xfrm>
                <a:off x="5086945" y="329698"/>
                <a:ext cx="148862" cy="160421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1" name="Freeform 7"/>
              <p:cNvSpPr>
                <a:spLocks/>
              </p:cNvSpPr>
              <p:nvPr userDrawn="1"/>
            </p:nvSpPr>
            <p:spPr bwMode="auto">
              <a:xfrm>
                <a:off x="5328342" y="263525"/>
                <a:ext cx="34197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2" name="Freeform 8"/>
              <p:cNvSpPr>
                <a:spLocks/>
              </p:cNvSpPr>
              <p:nvPr userDrawn="1"/>
            </p:nvSpPr>
            <p:spPr bwMode="auto">
              <a:xfrm>
                <a:off x="5257934" y="263525"/>
                <a:ext cx="38222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</p:grpSp>
        <p:grpSp>
          <p:nvGrpSpPr>
            <p:cNvPr id="9224" name="Csoportba foglalás 49"/>
            <p:cNvGrpSpPr>
              <a:grpSpLocks/>
            </p:cNvGrpSpPr>
            <p:nvPr userDrawn="1"/>
          </p:nvGrpSpPr>
          <p:grpSpPr bwMode="auto"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>
                <a:off x="5396737" y="333709"/>
                <a:ext cx="86500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 userDrawn="1"/>
            </p:nvSpPr>
            <p:spPr bwMode="auto">
              <a:xfrm>
                <a:off x="5495307" y="329698"/>
                <a:ext cx="146851" cy="160421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auto">
              <a:xfrm>
                <a:off x="5654227" y="329698"/>
                <a:ext cx="124722" cy="160421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4" name="Freeform 12"/>
              <p:cNvSpPr>
                <a:spLocks noEditPoints="1"/>
              </p:cNvSpPr>
              <p:nvPr userDrawn="1"/>
            </p:nvSpPr>
            <p:spPr bwMode="auto">
              <a:xfrm>
                <a:off x="5789007" y="329698"/>
                <a:ext cx="146851" cy="160421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5" name="Freeform 13"/>
              <p:cNvSpPr>
                <a:spLocks noEditPoints="1"/>
              </p:cNvSpPr>
              <p:nvPr userDrawn="1"/>
            </p:nvSpPr>
            <p:spPr bwMode="auto">
              <a:xfrm>
                <a:off x="5955974" y="329698"/>
                <a:ext cx="132768" cy="156411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>
                <a:off x="6118916" y="333709"/>
                <a:ext cx="86501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7" name="Freeform 15"/>
              <p:cNvSpPr>
                <a:spLocks/>
              </p:cNvSpPr>
              <p:nvPr userDrawn="1"/>
            </p:nvSpPr>
            <p:spPr bwMode="auto">
              <a:xfrm>
                <a:off x="6215475" y="333709"/>
                <a:ext cx="132768" cy="156411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8" name="Freeform 16"/>
              <p:cNvSpPr>
                <a:spLocks/>
              </p:cNvSpPr>
              <p:nvPr userDrawn="1"/>
            </p:nvSpPr>
            <p:spPr bwMode="auto">
              <a:xfrm>
                <a:off x="6372383" y="271546"/>
                <a:ext cx="134781" cy="21456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grpSp>
        <p:nvGrpSpPr>
          <p:cNvPr id="12292" name="Csoportba foglalás 9"/>
          <p:cNvGrpSpPr>
            <a:grpSpLocks/>
          </p:cNvGrpSpPr>
          <p:nvPr/>
        </p:nvGrpSpPr>
        <p:grpSpPr bwMode="auto">
          <a:xfrm>
            <a:off x="7643813" y="325438"/>
            <a:ext cx="1247775" cy="211137"/>
            <a:chOff x="4926013" y="263525"/>
            <a:chExt cx="1581151" cy="266700"/>
          </a:xfrm>
        </p:grpSpPr>
        <p:grpSp>
          <p:nvGrpSpPr>
            <p:cNvPr id="12297" name="Csoportba foglalás 27"/>
            <p:cNvGrpSpPr>
              <a:grpSpLocks/>
            </p:cNvGrpSpPr>
            <p:nvPr userDrawn="1"/>
          </p:nvGrpSpPr>
          <p:grpSpPr bwMode="auto"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7536"/>
                <a:ext cx="142826" cy="218574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6945" y="329698"/>
                <a:ext cx="148862" cy="160421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8342" y="263525"/>
                <a:ext cx="34197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934" y="263525"/>
                <a:ext cx="38222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</p:grpSp>
        <p:grpSp>
          <p:nvGrpSpPr>
            <p:cNvPr id="12298" name="Csoportba foglalás 49"/>
            <p:cNvGrpSpPr>
              <a:grpSpLocks/>
            </p:cNvGrpSpPr>
            <p:nvPr userDrawn="1"/>
          </p:nvGrpSpPr>
          <p:grpSpPr bwMode="auto"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6737" y="333709"/>
                <a:ext cx="86500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307" y="329698"/>
                <a:ext cx="146851" cy="160421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227" y="329698"/>
                <a:ext cx="124722" cy="160421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007" y="329698"/>
                <a:ext cx="146851" cy="160421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5974" y="329698"/>
                <a:ext cx="132768" cy="156411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916" y="333709"/>
                <a:ext cx="86501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5475" y="333709"/>
                <a:ext cx="132768" cy="156411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383" y="271546"/>
                <a:ext cx="134781" cy="21456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dirty="0"/>
              </a:p>
            </p:txBody>
          </p:sp>
        </p:grpSp>
      </p:grp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50"/>
            <a:ext cx="6856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tabLst>
                <a:tab pos="8221663" algn="r"/>
              </a:tabLst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12294" name="Cím helye 21"/>
          <p:cNvSpPr>
            <a:spLocks noGrp="1"/>
          </p:cNvSpPr>
          <p:nvPr>
            <p:ph type="title"/>
          </p:nvPr>
        </p:nvSpPr>
        <p:spPr bwMode="auto">
          <a:xfrm>
            <a:off x="250825" y="211138"/>
            <a:ext cx="68564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5" name="Dátum helye 23"/>
          <p:cNvSpPr>
            <a:spLocks noGrp="1"/>
          </p:cNvSpPr>
          <p:nvPr>
            <p:ph type="dt" sz="half" idx="2"/>
          </p:nvPr>
        </p:nvSpPr>
        <p:spPr>
          <a:xfrm>
            <a:off x="7448550" y="6572250"/>
            <a:ext cx="895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26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613" y="6572250"/>
            <a:ext cx="434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8221663" algn="r"/>
              </a:tabLst>
              <a:defRPr kumimoji="0" lang="hu-HU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FC8656-6BB6-4C6A-B7C2-53871137200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971550" y="4356100"/>
            <a:ext cx="6602413" cy="3571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Első hullám</a:t>
            </a:r>
            <a:endParaRPr lang="hu-HU" dirty="0"/>
          </a:p>
        </p:txBody>
      </p:sp>
      <p:sp>
        <p:nvSpPr>
          <p:cNvPr id="26" name="Szöveg helye 25"/>
          <p:cNvSpPr>
            <a:spLocks noGrp="1"/>
          </p:cNvSpPr>
          <p:nvPr>
            <p:ph type="body" sz="quarter" idx="11"/>
          </p:nvPr>
        </p:nvSpPr>
        <p:spPr>
          <a:xfrm>
            <a:off x="971550" y="5284788"/>
            <a:ext cx="1671638" cy="246062"/>
          </a:xfrm>
        </p:spPr>
        <p:txBody>
          <a:bodyPr/>
          <a:lstStyle/>
          <a:p>
            <a:pPr eaLnBrk="1" hangingPunct="1">
              <a:defRPr/>
            </a:pPr>
            <a:r>
              <a:rPr/>
              <a:t>2014. február 20. </a:t>
            </a:r>
          </a:p>
        </p:txBody>
      </p:sp>
      <p:grpSp>
        <p:nvGrpSpPr>
          <p:cNvPr id="16388" name="Csoportba foglalás 26"/>
          <p:cNvGrpSpPr>
            <a:grpSpLocks/>
          </p:cNvGrpSpPr>
          <p:nvPr/>
        </p:nvGrpSpPr>
        <p:grpSpPr bwMode="auto">
          <a:xfrm>
            <a:off x="4306888" y="5659438"/>
            <a:ext cx="4513262" cy="649287"/>
            <a:chOff x="4306390" y="5659133"/>
            <a:chExt cx="4514082" cy="650187"/>
          </a:xfrm>
        </p:grpSpPr>
        <p:pic>
          <p:nvPicPr>
            <p:cNvPr id="19" name="Kép 18" descr="prezi_logo_is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390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0" name="Kép 19" descr="prezi_logo_esoma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3086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1" name="Kép 20" descr="prezi_logo_iri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738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2" name="Kép 21" descr="prezi_logo_ivsz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9782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3" name="Kép 22" descr="prezi_logo_pix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3130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4" name="Kép 23" descr="prezi_logo_pmsz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434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sp>
        <p:nvSpPr>
          <p:cNvPr id="17" name="Téglalap 16"/>
          <p:cNvSpPr/>
          <p:nvPr/>
        </p:nvSpPr>
        <p:spPr>
          <a:xfrm>
            <a:off x="827088" y="1636713"/>
            <a:ext cx="5673725" cy="823912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wrap="none" lIns="144000" tIns="36000" rIns="0" bIns="36000" anchor="ctr"/>
          <a:lstStyle/>
          <a:p>
            <a:pPr>
              <a:defRPr/>
            </a:pPr>
            <a:r>
              <a:rPr lang="hu-HU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Vecsés város kutatás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27088" y="2460625"/>
            <a:ext cx="5673725" cy="823913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wrap="none" lIns="144000" tIns="36000" rIns="0" bIns="36000" anchor="ctr"/>
          <a:lstStyle/>
          <a:p>
            <a:pPr>
              <a:defRPr/>
            </a:pPr>
            <a:r>
              <a:rPr lang="hu-HU" sz="3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Közéleti, politikai kérdések</a:t>
            </a:r>
          </a:p>
        </p:txBody>
      </p:sp>
      <p:sp>
        <p:nvSpPr>
          <p:cNvPr id="13" name="Szöveg helye 61"/>
          <p:cNvSpPr>
            <a:spLocks noGrp="1"/>
          </p:cNvSpPr>
          <p:nvPr>
            <p:ph type="body" sz="quarter" idx="10"/>
          </p:nvPr>
        </p:nvSpPr>
        <p:spPr>
          <a:xfrm>
            <a:off x="971550" y="4941888"/>
            <a:ext cx="6600825" cy="246062"/>
          </a:xfrm>
        </p:spPr>
        <p:txBody>
          <a:bodyPr/>
          <a:lstStyle/>
          <a:p>
            <a:pPr eaLnBrk="1" hangingPunct="1">
              <a:defRPr/>
            </a:pPr>
            <a:r>
              <a:rPr/>
              <a:t>A kvantitatív kutatás eredményei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Vecsés város kutatás | Kutatási eredmények | Közéleti kérdések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DD83DDB-3A76-419B-A1A2-FF3F3C41E528}" type="slidenum">
              <a:rPr/>
              <a:pPr>
                <a:defRPr/>
              </a:pPr>
              <a:t>10</a:t>
            </a:fld>
            <a:endParaRPr dirty="0"/>
          </a:p>
        </p:txBody>
      </p:sp>
      <p:sp>
        <p:nvSpPr>
          <p:cNvPr id="34831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Politikai érdeklődés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62071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vecsési lakosság kb. kétharmada legalább közepes szinten érdeklődik a helyi, illetve országos közügyek iránt. 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5" y="1196975"/>
            <a:ext cx="4197350" cy="287338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Mennyire érdeklik a </a:t>
            </a:r>
            <a:r>
              <a:rPr lang="hu-HU" sz="1300" u="sng" dirty="0">
                <a:solidFill>
                  <a:srgbClr val="0F5AAA"/>
                </a:solidFill>
                <a:latin typeface="+mj-lt"/>
              </a:rPr>
              <a:t>helyi</a:t>
            </a:r>
            <a:r>
              <a:rPr lang="hu-HU" sz="1300" dirty="0">
                <a:solidFill>
                  <a:srgbClr val="0F5AAA"/>
                </a:solidFill>
                <a:latin typeface="+mj-lt"/>
              </a:rPr>
              <a:t> közügyek és a politika?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4811713"/>
            <a:ext cx="4197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94238" y="4811713"/>
            <a:ext cx="41957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695825" y="1196975"/>
            <a:ext cx="4197350" cy="287338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Mennyire érdeklik az </a:t>
            </a:r>
            <a:r>
              <a:rPr lang="hu-HU" sz="1300" u="sng" dirty="0">
                <a:solidFill>
                  <a:srgbClr val="0F5AAA"/>
                </a:solidFill>
                <a:latin typeface="+mj-lt"/>
              </a:rPr>
              <a:t>országos</a:t>
            </a:r>
            <a:r>
              <a:rPr lang="hu-HU" sz="1300" dirty="0">
                <a:solidFill>
                  <a:srgbClr val="0F5AAA"/>
                </a:solidFill>
                <a:latin typeface="+mj-lt"/>
              </a:rPr>
              <a:t> közügyek és a politika?</a:t>
            </a:r>
          </a:p>
        </p:txBody>
      </p:sp>
      <p:graphicFrame>
        <p:nvGraphicFramePr>
          <p:cNvPr id="34826" name="Diagram 16"/>
          <p:cNvGraphicFramePr>
            <a:graphicFrameLocks/>
          </p:cNvGraphicFramePr>
          <p:nvPr/>
        </p:nvGraphicFramePr>
        <p:xfrm>
          <a:off x="200025" y="1608138"/>
          <a:ext cx="4298950" cy="3254375"/>
        </p:xfrm>
        <a:graphic>
          <a:graphicData uri="http://schemas.openxmlformats.org/presentationml/2006/ole">
            <p:oleObj spid="_x0000_s34826" r:id="rId4" imgW="4298052" imgH="3255546" progId="Excel.Chart.8">
              <p:embed/>
            </p:oleObj>
          </a:graphicData>
        </a:graphic>
      </p:graphicFrame>
      <p:graphicFrame>
        <p:nvGraphicFramePr>
          <p:cNvPr id="34827" name="Diagram 17"/>
          <p:cNvGraphicFramePr>
            <a:graphicFrameLocks/>
          </p:cNvGraphicFramePr>
          <p:nvPr/>
        </p:nvGraphicFramePr>
        <p:xfrm>
          <a:off x="4645025" y="1608138"/>
          <a:ext cx="4298950" cy="3254375"/>
        </p:xfrm>
        <a:graphic>
          <a:graphicData uri="http://schemas.openxmlformats.org/presentationml/2006/ole">
            <p:oleObj spid="_x0000_s34827" r:id="rId5" imgW="4298052" imgH="3255546" progId="Excel.Chart.8">
              <p:embed/>
            </p:oleObj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4197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érdekli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38" y="1412875"/>
            <a:ext cx="4197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érdekli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1339850" y="1701800"/>
            <a:ext cx="3062288" cy="319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5772150" y="1701800"/>
            <a:ext cx="3062288" cy="319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841" name="Szövegdoboz 22"/>
          <p:cNvSpPr txBox="1">
            <a:spLocks noChangeArrowheads="1"/>
          </p:cNvSpPr>
          <p:nvPr/>
        </p:nvSpPr>
        <p:spPr bwMode="auto">
          <a:xfrm>
            <a:off x="236538" y="5013325"/>
            <a:ext cx="86534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Nincsenek lényeges eltérések a tekintetben, hogy helyi vagy országos politikáról van szó: a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kit érdekelnek a helyi közügyek, jellemzően az országos politika iránt is érdeklődik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Szignifikánsan magasabb arányban érdeklődnek a helyi szintű politika iránt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45 évnél idősebbek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felsőfokú végzettséggel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 rendelkezők, illetve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legalább 10 éve Vecsésen élők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 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Az országos politika iránt a helyi közügyeknél megfigyelt demográfiai csoportok mellett magas arányban érdeklődnek a nyugdíjasok, illetve a vállalkozók.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827088" y="2371725"/>
            <a:ext cx="1096962" cy="31908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5148263" y="2349500"/>
            <a:ext cx="1200150" cy="35877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374650" y="4043363"/>
            <a:ext cx="1571625" cy="16668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808038" y="3576638"/>
            <a:ext cx="1116012" cy="21907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5273675" y="3554413"/>
            <a:ext cx="1095375" cy="2413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4826000" y="4054475"/>
            <a:ext cx="1563688" cy="31908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" name="Lekerekített téglalap 33"/>
          <p:cNvSpPr/>
          <p:nvPr/>
        </p:nvSpPr>
        <p:spPr>
          <a:xfrm>
            <a:off x="5995988" y="2822575"/>
            <a:ext cx="388937" cy="17462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8C51C91-A4FF-44C0-AFAE-79FBA12B19AE}" type="slidenum">
              <a:rPr/>
              <a:pPr>
                <a:defRPr/>
              </a:pPr>
              <a:t>11</a:t>
            </a:fld>
            <a:endParaRPr dirty="0"/>
          </a:p>
        </p:txBody>
      </p:sp>
      <p:sp>
        <p:nvSpPr>
          <p:cNvPr id="36877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Politikával, szavazással kapcsolatos attitűdök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68421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válaszadók többsége pozitívan áll a szavazáshoz, és állampolgári kötelességnek tartja, hogy részt vegyen a voksoláson.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1692275" y="1196975"/>
            <a:ext cx="5756275" cy="503238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Mennyire ért egyet a következő kijelentésekkel?</a:t>
            </a:r>
            <a:r>
              <a:rPr lang="hu-HU" sz="1200" dirty="0">
                <a:solidFill>
                  <a:srgbClr val="0F5AAA"/>
                </a:solidFill>
                <a:latin typeface="+mj-lt"/>
              </a:rPr>
              <a:t/>
            </a:r>
            <a:br>
              <a:rPr lang="hu-HU" sz="1200" dirty="0">
                <a:solidFill>
                  <a:srgbClr val="0F5AAA"/>
                </a:solidFill>
                <a:latin typeface="+mj-lt"/>
              </a:rPr>
            </a:b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5-Teljes mértékben egyetért, 1-Egyáltalán nem ért egyet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92275" y="4437063"/>
            <a:ext cx="57562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36881" name="Szövegdoboz 11"/>
          <p:cNvSpPr txBox="1">
            <a:spLocks noChangeArrowheads="1"/>
          </p:cNvSpPr>
          <p:nvPr/>
        </p:nvSpPr>
        <p:spPr bwMode="auto">
          <a:xfrm>
            <a:off x="236538" y="4859338"/>
            <a:ext cx="86534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vecsésiek közel háromnegyede szerint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mindenkinek állampolgári kötelessége leadni a szavazatát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válaszadók ötöde gondolja úgy, hogy nem érdemes a politikával foglalkozni, mert úgysem hallgatják meg az embert, ugyanennyien gondolják, hogy szavazatuk nem sokat ér. A válaszadók kb. fele azonban ezeket egyáltalán nem így gondolja, vagyis feladatuknak tekintik, hogy részt vegyenek a voksoláson, és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hiszik, hogy szavazatuknak jelentősége van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válaszadók 68%-a nem gondolja, hogy előre lehet tudni, ki lesz a győztes, ezért nincs értelme a szavazásnak.</a:t>
            </a:r>
            <a:endParaRPr lang="hu-HU" sz="1200">
              <a:latin typeface="Calibri" pitchFamily="34" charset="0"/>
              <a:sym typeface="Wingdings" pitchFamily="2" charset="2"/>
            </a:endParaRPr>
          </a:p>
        </p:txBody>
      </p:sp>
      <p:graphicFrame>
        <p:nvGraphicFramePr>
          <p:cNvPr id="36873" name="Diagram 16"/>
          <p:cNvGraphicFramePr>
            <a:graphicFrameLocks/>
          </p:cNvGraphicFramePr>
          <p:nvPr/>
        </p:nvGraphicFramePr>
        <p:xfrm>
          <a:off x="1641475" y="1649413"/>
          <a:ext cx="5857875" cy="2838450"/>
        </p:xfrm>
        <a:graphic>
          <a:graphicData uri="http://schemas.openxmlformats.org/presentationml/2006/ole">
            <p:oleObj spid="_x0000_s36873" r:id="rId4" imgW="5858764" imgH="2834886" progId="Excel.Chart.8">
              <p:embed/>
            </p:oleObj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236538" y="2349500"/>
            <a:ext cx="1368425" cy="15684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18-34 éves korosztály a leginkább szkeptikus a szavazással kapcsolatban.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5292725" y="2349500"/>
            <a:ext cx="1692275" cy="15113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Jobbra nyíl 19"/>
          <p:cNvSpPr/>
          <p:nvPr/>
        </p:nvSpPr>
        <p:spPr>
          <a:xfrm>
            <a:off x="6985000" y="2708275"/>
            <a:ext cx="755650" cy="215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7740650" y="2349500"/>
            <a:ext cx="1368425" cy="1322388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többség hiszi, hogy minden egyes szavazat számít!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>
          <a:xfrm>
            <a:off x="250825" y="6599238"/>
            <a:ext cx="6856413" cy="285750"/>
          </a:xfrm>
        </p:spPr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>
          <a:xfrm>
            <a:off x="7448550" y="6597650"/>
            <a:ext cx="895350" cy="285750"/>
          </a:xfrm>
        </p:spPr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>
          <a:xfrm>
            <a:off x="8456613" y="6597650"/>
            <a:ext cx="434975" cy="285750"/>
          </a:xfrm>
        </p:spPr>
        <p:txBody>
          <a:bodyPr/>
          <a:lstStyle/>
          <a:p>
            <a:pPr>
              <a:defRPr/>
            </a:pPr>
            <a:fld id="{F2ABAE80-420C-44D1-A30A-AAB839EEA7AF}" type="slidenum">
              <a:rPr/>
              <a:pPr>
                <a:defRPr/>
              </a:pPr>
              <a:t>12</a:t>
            </a:fld>
            <a:endParaRPr dirty="0"/>
          </a:p>
        </p:txBody>
      </p:sp>
      <p:sp>
        <p:nvSpPr>
          <p:cNvPr id="38927" name="Cím 3"/>
          <p:cNvSpPr>
            <a:spLocks noGrp="1"/>
          </p:cNvSpPr>
          <p:nvPr>
            <p:ph type="title"/>
          </p:nvPr>
        </p:nvSpPr>
        <p:spPr>
          <a:xfrm>
            <a:off x="250825" y="188913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Politikai orientáció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611188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Leginkább a környezettudatos gondolkodás jellemzi a megkérdezettek szemléletmódját; a válaszadók közel fele első helyen, további negyede második helyen választotta ezt.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5" y="1114425"/>
            <a:ext cx="5756275" cy="298450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Melyik szemléletmódok állnak legközelebb Önhöz?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5422900"/>
            <a:ext cx="26654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7" name="Szövegdoboz 16"/>
          <p:cNvSpPr txBox="1">
            <a:spLocks/>
          </p:cNvSpPr>
          <p:nvPr/>
        </p:nvSpPr>
        <p:spPr>
          <a:xfrm>
            <a:off x="6229350" y="1095375"/>
            <a:ext cx="2663825" cy="461963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Melyik szemléletmód áll a legtávolabb Öntől?</a:t>
            </a:r>
          </a:p>
        </p:txBody>
      </p:sp>
      <p:graphicFrame>
        <p:nvGraphicFramePr>
          <p:cNvPr id="38921" name="Diagram 11"/>
          <p:cNvGraphicFramePr>
            <a:graphicFrameLocks/>
          </p:cNvGraphicFramePr>
          <p:nvPr/>
        </p:nvGraphicFramePr>
        <p:xfrm>
          <a:off x="200025" y="1555750"/>
          <a:ext cx="2767013" cy="3917950"/>
        </p:xfrm>
        <a:graphic>
          <a:graphicData uri="http://schemas.openxmlformats.org/presentationml/2006/ole">
            <p:oleObj spid="_x0000_s38921" r:id="rId4" imgW="2767824" imgH="3920068" progId="Excel.Chart.8">
              <p:embed/>
            </p:oleObj>
          </a:graphicData>
        </a:graphic>
      </p:graphicFrame>
      <p:graphicFrame>
        <p:nvGraphicFramePr>
          <p:cNvPr id="38922" name="Diagram 18"/>
          <p:cNvGraphicFramePr>
            <a:graphicFrameLocks/>
          </p:cNvGraphicFramePr>
          <p:nvPr/>
        </p:nvGraphicFramePr>
        <p:xfrm>
          <a:off x="3189288" y="1555750"/>
          <a:ext cx="2765425" cy="3917950"/>
        </p:xfrm>
        <a:graphic>
          <a:graphicData uri="http://schemas.openxmlformats.org/presentationml/2006/ole">
            <p:oleObj spid="_x0000_s38922" r:id="rId5" imgW="2767824" imgH="3920068" progId="Excel.Chart.8">
              <p:embed/>
            </p:oleObj>
          </a:graphicData>
        </a:graphic>
      </p:graphicFrame>
      <p:graphicFrame>
        <p:nvGraphicFramePr>
          <p:cNvPr id="38923" name="Diagram 19"/>
          <p:cNvGraphicFramePr>
            <a:graphicFrameLocks/>
          </p:cNvGraphicFramePr>
          <p:nvPr/>
        </p:nvGraphicFramePr>
        <p:xfrm>
          <a:off x="6178550" y="1555750"/>
          <a:ext cx="2765425" cy="3917950"/>
        </p:xfrm>
        <a:graphic>
          <a:graphicData uri="http://schemas.openxmlformats.org/presentationml/2006/ole">
            <p:oleObj spid="_x0000_s38923" r:id="rId6" imgW="2761727" imgH="3920068" progId="Excel.Chart.8">
              <p:embed/>
            </p:oleObj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250825" y="1246188"/>
            <a:ext cx="2665413" cy="360362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Első helyen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3240088" y="1219200"/>
            <a:ext cx="2663825" cy="35877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Második helyen</a:t>
            </a:r>
          </a:p>
        </p:txBody>
      </p:sp>
      <p:sp>
        <p:nvSpPr>
          <p:cNvPr id="38934" name="Szövegdoboz 22"/>
          <p:cNvSpPr txBox="1">
            <a:spLocks noChangeArrowheads="1"/>
          </p:cNvSpPr>
          <p:nvPr/>
        </p:nvSpPr>
        <p:spPr bwMode="auto">
          <a:xfrm>
            <a:off x="238125" y="5732463"/>
            <a:ext cx="86534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vallásos gondolkodásmód áll legtávolabb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a válaszadók negyedétől [különösen a legfiatalabb korosztály esetében], 18% azoknak az aránya, akiktől a konzervatív személet áll legtávolabb, kb. ugyanennyien vannak, akik a szabadelvű gondolkodástól állnak legmesszebb.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40088" y="5430838"/>
            <a:ext cx="26638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229350" y="5422900"/>
            <a:ext cx="2663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395288" y="1704975"/>
            <a:ext cx="1081087" cy="50006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3359150" y="1704975"/>
            <a:ext cx="1212850" cy="10033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6389688" y="1797050"/>
            <a:ext cx="1190625" cy="39370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F323D9C-80FA-4865-BC9D-C2F173BC7A2A}" type="slidenum">
              <a:rPr/>
              <a:pPr>
                <a:defRPr/>
              </a:pPr>
              <a:t>13</a:t>
            </a:fld>
            <a:endParaRPr dirty="0"/>
          </a:p>
        </p:txBody>
      </p:sp>
      <p:sp>
        <p:nvSpPr>
          <p:cNvPr id="40975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Elégedettség a fejlődéssel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611188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  <a:sym typeface="Wingdings" pitchFamily="2" charset="2"/>
              </a:rPr>
              <a:t>Míg az országos fejlődéssel csupán a </a:t>
            </a:r>
            <a:r>
              <a:rPr lang="hu-HU" sz="1600" b="1" dirty="0" err="1">
                <a:latin typeface="+mn-lt"/>
                <a:sym typeface="Wingdings" pitchFamily="2" charset="2"/>
              </a:rPr>
              <a:t>vecsésiek</a:t>
            </a:r>
            <a:r>
              <a:rPr lang="hu-HU" sz="1600" b="1" dirty="0">
                <a:latin typeface="+mn-lt"/>
                <a:sym typeface="Wingdings" pitchFamily="2" charset="2"/>
              </a:rPr>
              <a:t> egyharmada elégedett, addig helyi szinten háromnegyedük jelölte meg a legmagasabb két értéket az ötfokú skálán, azaz kiemelten elégedettek.</a:t>
            </a:r>
            <a:endParaRPr lang="en-US" sz="1600" b="1" dirty="0">
              <a:latin typeface="+mn-lt"/>
              <a:sym typeface="Wingdings" pitchFamily="2" charset="2"/>
            </a:endParaRP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5" y="1268413"/>
            <a:ext cx="4197350" cy="288925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hu-HU" sz="1200" dirty="0">
                <a:solidFill>
                  <a:srgbClr val="0F5AAA"/>
                </a:solidFill>
                <a:latin typeface="+mj-lt"/>
              </a:rPr>
              <a:t>Mennyire elégedett az elmúlt évek fejlődésével </a:t>
            </a:r>
            <a:r>
              <a:rPr lang="hu-HU" sz="1200" u="sng" dirty="0">
                <a:solidFill>
                  <a:srgbClr val="0F5AAA"/>
                </a:solidFill>
                <a:latin typeface="+mj-lt"/>
              </a:rPr>
              <a:t>helyi szinten</a:t>
            </a:r>
            <a:r>
              <a:rPr lang="hu-HU" sz="1200" dirty="0">
                <a:solidFill>
                  <a:srgbClr val="0F5AAA"/>
                </a:solidFill>
                <a:latin typeface="+mj-lt"/>
              </a:rPr>
              <a:t>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4854575"/>
            <a:ext cx="4197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4500563" y="1268413"/>
            <a:ext cx="4572000" cy="2889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200" dirty="0">
                <a:solidFill>
                  <a:srgbClr val="0F5AAA"/>
                </a:solidFill>
                <a:latin typeface="+mj-lt"/>
              </a:rPr>
              <a:t>Mennyire elégedett az elmúlt évek fejlődésével </a:t>
            </a:r>
            <a:r>
              <a:rPr lang="hu-HU" sz="1200" u="sng" dirty="0">
                <a:solidFill>
                  <a:srgbClr val="0F5AAA"/>
                </a:solidFill>
                <a:latin typeface="+mj-lt"/>
              </a:rPr>
              <a:t>országos szinten</a:t>
            </a:r>
            <a:r>
              <a:rPr lang="hu-HU" sz="1200" dirty="0">
                <a:solidFill>
                  <a:srgbClr val="0F5AAA"/>
                </a:solidFill>
                <a:latin typeface="+mj-lt"/>
              </a:rPr>
              <a:t>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95825" y="4891088"/>
            <a:ext cx="4197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graphicFrame>
        <p:nvGraphicFramePr>
          <p:cNvPr id="40970" name="Diagram 16"/>
          <p:cNvGraphicFramePr>
            <a:graphicFrameLocks/>
          </p:cNvGraphicFramePr>
          <p:nvPr/>
        </p:nvGraphicFramePr>
        <p:xfrm>
          <a:off x="200025" y="1649413"/>
          <a:ext cx="4298950" cy="3255962"/>
        </p:xfrm>
        <a:graphic>
          <a:graphicData uri="http://schemas.openxmlformats.org/presentationml/2006/ole">
            <p:oleObj spid="_x0000_s40970" r:id="rId4" imgW="4298052" imgH="3255546" progId="Excel.Chart.8">
              <p:embed/>
            </p:oleObj>
          </a:graphicData>
        </a:graphic>
      </p:graphicFrame>
      <p:graphicFrame>
        <p:nvGraphicFramePr>
          <p:cNvPr id="40971" name="Diagram 17"/>
          <p:cNvGraphicFramePr>
            <a:graphicFrameLocks/>
          </p:cNvGraphicFramePr>
          <p:nvPr/>
        </p:nvGraphicFramePr>
        <p:xfrm>
          <a:off x="4643438" y="1687513"/>
          <a:ext cx="4298950" cy="3254375"/>
        </p:xfrm>
        <a:graphic>
          <a:graphicData uri="http://schemas.openxmlformats.org/presentationml/2006/ole">
            <p:oleObj spid="_x0000_s40971" r:id="rId5" imgW="4298052" imgH="3255546" progId="Excel.Chart.8">
              <p:embed/>
            </p:oleObj>
          </a:graphicData>
        </a:graphic>
      </p:graphicFrame>
      <p:sp>
        <p:nvSpPr>
          <p:cNvPr id="19" name="Lekerekített téglalap 18"/>
          <p:cNvSpPr/>
          <p:nvPr/>
        </p:nvSpPr>
        <p:spPr>
          <a:xfrm>
            <a:off x="1339850" y="1785938"/>
            <a:ext cx="3062288" cy="234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82" name="Szövegdoboz 19"/>
          <p:cNvSpPr txBox="1">
            <a:spLocks noChangeArrowheads="1"/>
          </p:cNvSpPr>
          <p:nvPr/>
        </p:nvSpPr>
        <p:spPr bwMode="auto">
          <a:xfrm>
            <a:off x="250825" y="5300663"/>
            <a:ext cx="86407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Szinte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alig akadt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olyan válaszadó [4%],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aki elégedetlen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az elmúlt évek fejlődésével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Vecsésen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 A nők összességében elégedettebbek, mint a férfiak, illetve a kor előrehaladtával nő az elégedettek aránya.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Az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országos fejlődéssel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szignifikánsan magasabb arányban elégedettek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nők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, az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alacsonyabb iskolai végzettséggel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rendelkezők,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nyugdíjasok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, illetve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legalább 5 fős háztartásban élő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válaszadók [Táblaköteg].</a:t>
            </a:r>
            <a:endParaRPr lang="en-US" sz="140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5764213" y="1785938"/>
            <a:ext cx="3062287" cy="234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        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4197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695825" y="1484313"/>
            <a:ext cx="4197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692150" y="2555875"/>
            <a:ext cx="1231900" cy="23018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1619250" y="2997200"/>
            <a:ext cx="331788" cy="19685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     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6167438" y="3027363"/>
            <a:ext cx="330200" cy="19843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     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5368925" y="3289300"/>
            <a:ext cx="1074738" cy="19843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      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1D86FD5-23A1-4CCE-BEB5-904BEB788E25}" type="slidenum">
              <a:rPr/>
              <a:pPr>
                <a:defRPr/>
              </a:pPr>
              <a:t>14</a:t>
            </a:fld>
            <a:endParaRPr dirty="0"/>
          </a:p>
        </p:txBody>
      </p:sp>
      <p:sp>
        <p:nvSpPr>
          <p:cNvPr id="43022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Elégedettség | helyi szinten</a:t>
            </a:r>
          </a:p>
        </p:txBody>
      </p:sp>
      <p:sp>
        <p:nvSpPr>
          <p:cNvPr id="43023" name="Szövegdoboz 8"/>
          <p:cNvSpPr txBox="1">
            <a:spLocks noChangeArrowheads="1"/>
          </p:cNvSpPr>
          <p:nvPr/>
        </p:nvSpPr>
        <p:spPr bwMode="auto">
          <a:xfrm>
            <a:off x="0" y="7651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>
                <a:latin typeface="Calibri" pitchFamily="34" charset="0"/>
              </a:rPr>
              <a:t>A képviselő-testület</a:t>
            </a:r>
            <a:r>
              <a:rPr lang="hu-HU" sz="1600" b="1">
                <a:latin typeface="Arial" charset="0"/>
              </a:rPr>
              <a:t> </a:t>
            </a:r>
            <a:r>
              <a:rPr lang="hu-HU" sz="1600" b="1">
                <a:latin typeface="Calibri" pitchFamily="34" charset="0"/>
              </a:rPr>
              <a:t>munkájával is </a:t>
            </a:r>
            <a:r>
              <a:rPr lang="hu-HU" sz="1600" b="1">
                <a:solidFill>
                  <a:srgbClr val="D53C09"/>
                </a:solidFill>
                <a:latin typeface="Calibri" pitchFamily="34" charset="0"/>
              </a:rPr>
              <a:t>kiemelten elégedettek </a:t>
            </a:r>
            <a:r>
              <a:rPr lang="hu-HU" sz="1600" b="1">
                <a:latin typeface="Calibri" pitchFamily="34" charset="0"/>
              </a:rPr>
              <a:t>a vecsésiek: </a:t>
            </a:r>
            <a:br>
              <a:rPr lang="hu-HU" sz="1600" b="1">
                <a:latin typeface="Calibri" pitchFamily="34" charset="0"/>
              </a:rPr>
            </a:br>
            <a:r>
              <a:rPr lang="hu-HU" sz="1600" b="1">
                <a:latin typeface="Calibri" pitchFamily="34" charset="0"/>
              </a:rPr>
              <a:t>60%,</a:t>
            </a:r>
            <a:r>
              <a:rPr lang="hu-HU" sz="1600" b="1">
                <a:latin typeface="Arial" charset="0"/>
              </a:rPr>
              <a:t> </a:t>
            </a:r>
            <a:r>
              <a:rPr lang="hu-HU" sz="1600" b="1">
                <a:latin typeface="Calibri" pitchFamily="34" charset="0"/>
              </a:rPr>
              <a:t>4-es vagy 5-ös osztályzatot adott, szinte alig volt negatívan értékelő [2%].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5" y="1349375"/>
            <a:ext cx="4197350" cy="60960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Mennyire elégedett a </a:t>
            </a:r>
            <a:r>
              <a:rPr lang="hu-HU" sz="1400" u="sng" dirty="0">
                <a:solidFill>
                  <a:srgbClr val="0F5AAA"/>
                </a:solidFill>
                <a:latin typeface="+mj-lt"/>
              </a:rPr>
              <a:t>vecsési Képviselő-testület </a:t>
            </a:r>
            <a:r>
              <a:rPr lang="hu-HU" sz="1400" dirty="0">
                <a:solidFill>
                  <a:srgbClr val="0F5AAA"/>
                </a:solidFill>
                <a:latin typeface="+mj-lt"/>
              </a:rPr>
              <a:t>munkájával?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5589588"/>
            <a:ext cx="4197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43026" name="Szövegdoboz 11"/>
          <p:cNvSpPr txBox="1">
            <a:spLocks/>
          </p:cNvSpPr>
          <p:nvPr/>
        </p:nvSpPr>
        <p:spPr bwMode="auto">
          <a:xfrm>
            <a:off x="4694238" y="1557338"/>
            <a:ext cx="44497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hu-HU" sz="1400">
              <a:solidFill>
                <a:srgbClr val="0F5AAA"/>
              </a:solidFill>
              <a:latin typeface="Calibri" pitchFamily="34" charset="0"/>
            </a:endParaRPr>
          </a:p>
        </p:txBody>
      </p:sp>
      <p:graphicFrame>
        <p:nvGraphicFramePr>
          <p:cNvPr id="43018" name="Diagram 16"/>
          <p:cNvGraphicFramePr>
            <a:graphicFrameLocks/>
          </p:cNvGraphicFramePr>
          <p:nvPr/>
        </p:nvGraphicFramePr>
        <p:xfrm>
          <a:off x="200025" y="2154238"/>
          <a:ext cx="6459538" cy="3486150"/>
        </p:xfrm>
        <a:graphic>
          <a:graphicData uri="http://schemas.openxmlformats.org/presentationml/2006/ole">
            <p:oleObj spid="_x0000_s43018" r:id="rId4" imgW="4298052" imgH="3487214" progId="Excel.Chart.8">
              <p:embed/>
            </p:oleObj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1958975"/>
            <a:ext cx="4197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</a:p>
        </p:txBody>
      </p:sp>
      <p:sp>
        <p:nvSpPr>
          <p:cNvPr id="43028" name="Szövegdoboz 20"/>
          <p:cNvSpPr txBox="1">
            <a:spLocks noChangeArrowheads="1"/>
          </p:cNvSpPr>
          <p:nvPr/>
        </p:nvSpPr>
        <p:spPr bwMode="auto">
          <a:xfrm>
            <a:off x="250825" y="6021388"/>
            <a:ext cx="864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Alapvetően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 demográfiai csoport elégedett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a képviselő-testület munkájával.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1355725" y="2338388"/>
            <a:ext cx="3062288" cy="234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744538" y="3933825"/>
            <a:ext cx="1223962" cy="35877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749300" y="3173413"/>
            <a:ext cx="1222375" cy="18573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2CE6F7F-F156-4B8B-B9CE-3726B977DE2A}" type="slidenum">
              <a:rPr/>
              <a:pPr>
                <a:defRPr/>
              </a:pPr>
              <a:t>15</a:t>
            </a:fld>
            <a:endParaRPr dirty="0"/>
          </a:p>
        </p:txBody>
      </p:sp>
      <p:sp>
        <p:nvSpPr>
          <p:cNvPr id="45071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Elégedettség | országos szinten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765175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városi képviselőkkel való magas elégedettséghez képest az országos munkával jóval kevésbé elégedettek a </a:t>
            </a:r>
            <a:r>
              <a:rPr lang="hu-HU" sz="1600" b="1" dirty="0" err="1">
                <a:latin typeface="+mn-lt"/>
              </a:rPr>
              <a:t>vecsésiek</a:t>
            </a:r>
            <a:r>
              <a:rPr lang="hu-HU" sz="1600" b="1" dirty="0">
                <a:latin typeface="+mn-lt"/>
              </a:rPr>
              <a:t>: mindössze minden ötödik [18%] adott 4-est vagy 5-öst az országgyűlés munkájára és minden negyedik [28%] a kormányzat válságkezelő munkájára. </a:t>
            </a:r>
            <a:endParaRPr lang="en-US" sz="1600" b="1" dirty="0">
              <a:latin typeface="+mn-lt"/>
            </a:endParaRP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2413" y="1670050"/>
            <a:ext cx="4197350" cy="2889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200" dirty="0">
                <a:solidFill>
                  <a:srgbClr val="0F5AAA"/>
                </a:solidFill>
                <a:latin typeface="+mj-lt"/>
              </a:rPr>
              <a:t>Mennyire elégedett az </a:t>
            </a:r>
            <a:r>
              <a:rPr lang="hu-HU" sz="1200" u="sng" dirty="0">
                <a:solidFill>
                  <a:srgbClr val="0F5AAA"/>
                </a:solidFill>
                <a:latin typeface="+mj-lt"/>
              </a:rPr>
              <a:t>országgyűlés</a:t>
            </a:r>
            <a:r>
              <a:rPr lang="hu-HU" sz="1200" dirty="0">
                <a:solidFill>
                  <a:srgbClr val="0F5AAA"/>
                </a:solidFill>
                <a:latin typeface="+mj-lt"/>
              </a:rPr>
              <a:t> munkájával?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5589588"/>
            <a:ext cx="4197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4694238" y="1700213"/>
            <a:ext cx="4198937" cy="2889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200" dirty="0">
                <a:solidFill>
                  <a:srgbClr val="0F5AAA"/>
                </a:solidFill>
                <a:latin typeface="+mj-lt"/>
              </a:rPr>
              <a:t>Mennyire elégedett a </a:t>
            </a:r>
            <a:r>
              <a:rPr lang="hu-HU" sz="1200" u="sng" dirty="0">
                <a:solidFill>
                  <a:srgbClr val="0F5AAA"/>
                </a:solidFill>
                <a:latin typeface="+mj-lt"/>
              </a:rPr>
              <a:t>kormányzat válságkezelő </a:t>
            </a:r>
            <a:r>
              <a:rPr lang="hu-HU" sz="1200" dirty="0">
                <a:solidFill>
                  <a:srgbClr val="0F5AAA"/>
                </a:solidFill>
                <a:latin typeface="+mj-lt"/>
              </a:rPr>
              <a:t>munkájával?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94238" y="5589588"/>
            <a:ext cx="4197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graphicFrame>
        <p:nvGraphicFramePr>
          <p:cNvPr id="45066" name="Diagram 16"/>
          <p:cNvGraphicFramePr>
            <a:graphicFrameLocks/>
          </p:cNvGraphicFramePr>
          <p:nvPr/>
        </p:nvGraphicFramePr>
        <p:xfrm>
          <a:off x="200025" y="2154238"/>
          <a:ext cx="4298950" cy="3486150"/>
        </p:xfrm>
        <a:graphic>
          <a:graphicData uri="http://schemas.openxmlformats.org/presentationml/2006/ole">
            <p:oleObj spid="_x0000_s45066" r:id="rId4" imgW="4298052" imgH="3487214" progId="Excel.Chart.8">
              <p:embed/>
            </p:oleObj>
          </a:graphicData>
        </a:graphic>
      </p:graphicFrame>
      <p:graphicFrame>
        <p:nvGraphicFramePr>
          <p:cNvPr id="45067" name="Diagram 17"/>
          <p:cNvGraphicFramePr>
            <a:graphicFrameLocks/>
          </p:cNvGraphicFramePr>
          <p:nvPr/>
        </p:nvGraphicFramePr>
        <p:xfrm>
          <a:off x="4643438" y="2154238"/>
          <a:ext cx="4298950" cy="3486150"/>
        </p:xfrm>
        <a:graphic>
          <a:graphicData uri="http://schemas.openxmlformats.org/presentationml/2006/ole">
            <p:oleObj spid="_x0000_s45067" r:id="rId5" imgW="4298052" imgH="3487214" progId="Excel.Chart.8">
              <p:embed/>
            </p:oleObj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2413" y="1958975"/>
            <a:ext cx="4197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5825" y="1958975"/>
            <a:ext cx="4197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</a:p>
        </p:txBody>
      </p:sp>
      <p:sp>
        <p:nvSpPr>
          <p:cNvPr id="45079" name="Szövegdoboz 20"/>
          <p:cNvSpPr txBox="1">
            <a:spLocks noChangeArrowheads="1"/>
          </p:cNvSpPr>
          <p:nvPr/>
        </p:nvSpPr>
        <p:spPr bwMode="auto">
          <a:xfrm>
            <a:off x="252413" y="5919788"/>
            <a:ext cx="8640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Az átlagnál elégedettebbek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65 évesnél idősebbek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, illetve a kormányzat válságkezelő munkáját illetően 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felsőfokú iskolai végzettséggel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rendelkező válaszadók.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1339850" y="2322513"/>
            <a:ext cx="3062288" cy="233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5764213" y="2276475"/>
            <a:ext cx="3062287" cy="234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         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765175" y="3141663"/>
            <a:ext cx="1222375" cy="18573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5221288" y="3097213"/>
            <a:ext cx="1158875" cy="18732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5253038" y="4249738"/>
            <a:ext cx="1109662" cy="18732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>
          <a:xfrm>
            <a:off x="250825" y="6599238"/>
            <a:ext cx="6856413" cy="285750"/>
          </a:xfrm>
        </p:spPr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>
          <a:xfrm>
            <a:off x="7448550" y="6597650"/>
            <a:ext cx="895350" cy="285750"/>
          </a:xfrm>
        </p:spPr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>
          <a:xfrm>
            <a:off x="8456613" y="6597650"/>
            <a:ext cx="434975" cy="285750"/>
          </a:xfrm>
        </p:spPr>
        <p:txBody>
          <a:bodyPr/>
          <a:lstStyle/>
          <a:p>
            <a:pPr>
              <a:defRPr/>
            </a:pPr>
            <a:fld id="{DAD644B4-80FB-4AA3-978A-717E9461D0C7}" type="slidenum">
              <a:rPr/>
              <a:pPr>
                <a:defRPr/>
              </a:pPr>
              <a:t>16</a:t>
            </a:fld>
            <a:endParaRPr dirty="0"/>
          </a:p>
        </p:txBody>
      </p:sp>
      <p:sp>
        <p:nvSpPr>
          <p:cNvPr id="47119" name="Cím 3"/>
          <p:cNvSpPr>
            <a:spLocks noGrp="1"/>
          </p:cNvSpPr>
          <p:nvPr>
            <p:ph type="title"/>
          </p:nvPr>
        </p:nvSpPr>
        <p:spPr>
          <a:xfrm>
            <a:off x="250825" y="188913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Helyi képviselővel kapcsolatos elvárások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65405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</a:t>
            </a:r>
            <a:r>
              <a:rPr lang="hu-HU" sz="1600" b="1" dirty="0" err="1">
                <a:latin typeface="+mn-lt"/>
              </a:rPr>
              <a:t>vecsésiek</a:t>
            </a:r>
            <a:r>
              <a:rPr lang="hu-HU" sz="1600" b="1" dirty="0">
                <a:latin typeface="+mn-lt"/>
              </a:rPr>
              <a:t> számára a legfontosabb elvárás a helyi képviselőkkel szemben, hogy tisztességesek, becsületesek legyenek, a helyi lakosság anyagi érdekeit tartsák szem előtt, valamint korrupciómentesen tevékenykedjenek.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5" y="1401763"/>
            <a:ext cx="5756275" cy="298450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Legfontosabb elvárások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5718175"/>
            <a:ext cx="26654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7" name="Szövegdoboz 16"/>
          <p:cNvSpPr txBox="1">
            <a:spLocks/>
          </p:cNvSpPr>
          <p:nvPr/>
        </p:nvSpPr>
        <p:spPr>
          <a:xfrm>
            <a:off x="6229350" y="1412875"/>
            <a:ext cx="2663825" cy="461963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Legkevésbé fontos elvárások</a:t>
            </a:r>
          </a:p>
        </p:txBody>
      </p:sp>
      <p:graphicFrame>
        <p:nvGraphicFramePr>
          <p:cNvPr id="47113" name="Diagram 11"/>
          <p:cNvGraphicFramePr>
            <a:graphicFrameLocks/>
          </p:cNvGraphicFramePr>
          <p:nvPr/>
        </p:nvGraphicFramePr>
        <p:xfrm>
          <a:off x="187325" y="1851025"/>
          <a:ext cx="2767013" cy="3917950"/>
        </p:xfrm>
        <a:graphic>
          <a:graphicData uri="http://schemas.openxmlformats.org/presentationml/2006/ole">
            <p:oleObj spid="_x0000_s47113" r:id="rId4" imgW="2767824" imgH="3913971" progId="Excel.Chart.8">
              <p:embed/>
            </p:oleObj>
          </a:graphicData>
        </a:graphic>
      </p:graphicFrame>
      <p:graphicFrame>
        <p:nvGraphicFramePr>
          <p:cNvPr id="47114" name="Diagram 18"/>
          <p:cNvGraphicFramePr>
            <a:graphicFrameLocks/>
          </p:cNvGraphicFramePr>
          <p:nvPr/>
        </p:nvGraphicFramePr>
        <p:xfrm>
          <a:off x="3189288" y="1852613"/>
          <a:ext cx="2765425" cy="3916362"/>
        </p:xfrm>
        <a:graphic>
          <a:graphicData uri="http://schemas.openxmlformats.org/presentationml/2006/ole">
            <p:oleObj spid="_x0000_s47114" r:id="rId5" imgW="2767824" imgH="3913971" progId="Excel.Chart.8">
              <p:embed/>
            </p:oleObj>
          </a:graphicData>
        </a:graphic>
      </p:graphicFrame>
      <p:graphicFrame>
        <p:nvGraphicFramePr>
          <p:cNvPr id="47115" name="Diagram 19"/>
          <p:cNvGraphicFramePr>
            <a:graphicFrameLocks/>
          </p:cNvGraphicFramePr>
          <p:nvPr/>
        </p:nvGraphicFramePr>
        <p:xfrm>
          <a:off x="6176963" y="1851025"/>
          <a:ext cx="2765425" cy="3917950"/>
        </p:xfrm>
        <a:graphic>
          <a:graphicData uri="http://schemas.openxmlformats.org/presentationml/2006/ole">
            <p:oleObj spid="_x0000_s47115" r:id="rId6" imgW="2767824" imgH="3913971" progId="Excel.Chart.8">
              <p:embed/>
            </p:oleObj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250825" y="1557338"/>
            <a:ext cx="2665413" cy="35877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Első helyen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3240088" y="1557338"/>
            <a:ext cx="2663825" cy="35877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Második helyen</a:t>
            </a:r>
          </a:p>
        </p:txBody>
      </p:sp>
      <p:sp>
        <p:nvSpPr>
          <p:cNvPr id="47126" name="Szövegdoboz 22"/>
          <p:cNvSpPr txBox="1">
            <a:spLocks noChangeArrowheads="1"/>
          </p:cNvSpPr>
          <p:nvPr/>
        </p:nvSpPr>
        <p:spPr bwMode="auto">
          <a:xfrm>
            <a:off x="238125" y="6002338"/>
            <a:ext cx="8653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Az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egyházi kötődés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a válaszadók számára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kevésbé fontos elvárás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egy képviselővel szemben, valamint tizedüknél hátrébb sorolódik a képviselt pártprogram és a politikai tapasztalat is.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40088" y="5718175"/>
            <a:ext cx="266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229350" y="5718175"/>
            <a:ext cx="266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65113" y="1989138"/>
            <a:ext cx="1211262" cy="80327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3276600" y="2038350"/>
            <a:ext cx="1306513" cy="81438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6389688" y="2060575"/>
            <a:ext cx="1190625" cy="287338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B6D2BB-7749-4FDC-9786-996BBEC2CA86}" type="slidenum">
              <a:rPr/>
              <a:pPr>
                <a:defRPr/>
              </a:pPr>
              <a:t>17</a:t>
            </a:fld>
            <a:endParaRPr dirty="0"/>
          </a:p>
        </p:txBody>
      </p:sp>
      <p:sp>
        <p:nvSpPr>
          <p:cNvPr id="49167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Ismertség | Polgármester, országgyűlési képviselő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7239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polgármester neve </a:t>
            </a:r>
            <a:r>
              <a:rPr lang="hu-HU" sz="1600" b="1" dirty="0" err="1">
                <a:latin typeface="+mn-lt"/>
              </a:rPr>
              <a:t>széleskörben</a:t>
            </a:r>
            <a:r>
              <a:rPr lang="hu-HU" sz="1600" b="1" dirty="0">
                <a:latin typeface="+mn-lt"/>
              </a:rPr>
              <a:t> ismert, az országgyűlési képviselőt azonban mindössze a válaszadók 14%-a tudja megnevezni.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5" y="1196975"/>
            <a:ext cx="4197350" cy="503238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Ön szerint ki jelenleg Vecsés polgármestere?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39608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4695825" y="1196975"/>
            <a:ext cx="4197350" cy="503238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Ön szerint ki jelenleg Vecsés országgyűlési képviselője?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30775" y="4473575"/>
            <a:ext cx="39608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graphicFrame>
        <p:nvGraphicFramePr>
          <p:cNvPr id="49162" name="Diagram 17"/>
          <p:cNvGraphicFramePr>
            <a:graphicFrameLocks/>
          </p:cNvGraphicFramePr>
          <p:nvPr/>
        </p:nvGraphicFramePr>
        <p:xfrm>
          <a:off x="200025" y="1649413"/>
          <a:ext cx="4298950" cy="2838450"/>
        </p:xfrm>
        <a:graphic>
          <a:graphicData uri="http://schemas.openxmlformats.org/presentationml/2006/ole">
            <p:oleObj spid="_x0000_s49162" r:id="rId4" imgW="4298052" imgH="2834886" progId="Excel.Chart.8">
              <p:embed/>
            </p:oleObj>
          </a:graphicData>
        </a:graphic>
      </p:graphicFrame>
      <p:graphicFrame>
        <p:nvGraphicFramePr>
          <p:cNvPr id="49163" name="Diagram 18"/>
          <p:cNvGraphicFramePr>
            <a:graphicFrameLocks/>
          </p:cNvGraphicFramePr>
          <p:nvPr/>
        </p:nvGraphicFramePr>
        <p:xfrm>
          <a:off x="4645025" y="1649413"/>
          <a:ext cx="4298950" cy="2838450"/>
        </p:xfrm>
        <a:graphic>
          <a:graphicData uri="http://schemas.openxmlformats.org/presentationml/2006/ole">
            <p:oleObj spid="_x0000_s49163" r:id="rId5" imgW="4298052" imgH="2834886" progId="Excel.Chart.8">
              <p:embed/>
            </p:oleObj>
          </a:graphicData>
        </a:graphic>
      </p:graphicFrame>
      <p:sp>
        <p:nvSpPr>
          <p:cNvPr id="49173" name="Szövegdoboz 19"/>
          <p:cNvSpPr txBox="1">
            <a:spLocks noChangeArrowheads="1"/>
          </p:cNvSpPr>
          <p:nvPr/>
        </p:nvSpPr>
        <p:spPr bwMode="auto">
          <a:xfrm>
            <a:off x="238125" y="4868863"/>
            <a:ext cx="86534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9 vecsési tudja, hogy Szlahó Csaba Vecsés város polgármestere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 E tekintetben nincs lényeges különbség a demográfiai szempontok mentén, vagyis életkortól, nemtől és iskolai végzettségtől függetlenül magas ismertség figyelhető meg.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8 lakos azonban nem tudja megmondani, hogy ki Vecsés országgyűlési képviselője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 Az idősebb, és iskolázottabb válaszadók, illetve azok, akik legalább 20 éve Vecsésen élnek magasabb arányban adtak helyes választ. A megkérdezettek 6%-a Szűcs Lajos nevét említette.</a:t>
            </a:r>
          </a:p>
        </p:txBody>
      </p:sp>
      <p:sp>
        <p:nvSpPr>
          <p:cNvPr id="22" name="Lefelé nyíl 21"/>
          <p:cNvSpPr/>
          <p:nvPr/>
        </p:nvSpPr>
        <p:spPr>
          <a:xfrm>
            <a:off x="8202613" y="2360613"/>
            <a:ext cx="182562" cy="319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zöveg helye 6"/>
          <p:cNvSpPr>
            <a:spLocks noGrp="1"/>
          </p:cNvSpPr>
          <p:nvPr>
            <p:ph type="body" idx="1"/>
          </p:nvPr>
        </p:nvSpPr>
        <p:spPr>
          <a:xfrm>
            <a:off x="962025" y="1785938"/>
            <a:ext cx="7175500" cy="1439862"/>
          </a:xfrm>
        </p:spPr>
        <p:txBody>
          <a:bodyPr/>
          <a:lstStyle/>
          <a:p>
            <a:pPr eaLnBrk="1" hangingPunct="1"/>
            <a:r>
              <a:rPr lang="hu-HU" smtClean="0"/>
              <a:t>Médiafogyasztási szokások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2025" y="3424238"/>
            <a:ext cx="6145213" cy="114776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Országos és helyi média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63BECA1-F645-471F-9052-75A18C422575}" type="slidenum">
              <a:rPr/>
              <a:pPr>
                <a:defRPr/>
              </a:pPr>
              <a:t>18</a:t>
            </a:fld>
            <a:endParaRPr dirty="0"/>
          </a:p>
        </p:txBody>
      </p:sp>
      <p:pic>
        <p:nvPicPr>
          <p:cNvPr id="12" name="Kép helye 11" descr="csomag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6394246" y="4357547"/>
            <a:ext cx="2354218" cy="171215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5D25D4-FCCC-4E18-8337-4C2FDCF9A4CF}" type="slidenum">
              <a:rPr/>
              <a:pPr>
                <a:defRPr/>
              </a:pPr>
              <a:t>19</a:t>
            </a:fld>
            <a:endParaRPr dirty="0"/>
          </a:p>
        </p:txBody>
      </p:sp>
      <p:sp>
        <p:nvSpPr>
          <p:cNvPr id="53261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Médiafogyasztás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692150"/>
            <a:ext cx="9144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vecsési lakosság főként televízióból és internetről informálódik napi rendszerességgel.</a:t>
            </a:r>
            <a:br>
              <a:rPr lang="hu-HU" sz="1600" b="1" dirty="0">
                <a:latin typeface="+mn-lt"/>
              </a:rPr>
            </a:br>
            <a:r>
              <a:rPr lang="hu-HU" sz="1600" b="1" dirty="0">
                <a:latin typeface="+mn-lt"/>
              </a:rPr>
              <a:t>A napi szintű rádióhallgatás a válaszadók negyedére jellemző, míg újságot ennél is kevesebben olvasnak rendszeresen.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92275" y="4638675"/>
            <a:ext cx="57562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1692275" y="1341438"/>
            <a:ext cx="5756275" cy="503237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Milyen gyakran szokott közéleti műsorokat nézni/hallgatni/olvasni….?</a:t>
            </a:r>
          </a:p>
        </p:txBody>
      </p:sp>
      <p:sp>
        <p:nvSpPr>
          <p:cNvPr id="53265" name="Szövegdoboz 10"/>
          <p:cNvSpPr txBox="1">
            <a:spLocks noChangeArrowheads="1"/>
          </p:cNvSpPr>
          <p:nvPr/>
        </p:nvSpPr>
        <p:spPr bwMode="auto">
          <a:xfrm>
            <a:off x="250825" y="5327650"/>
            <a:ext cx="86534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>
                <a:latin typeface="Calibri" pitchFamily="34" charset="0"/>
                <a:sym typeface="Wingdings" pitchFamily="2" charset="2"/>
              </a:rPr>
              <a:t>A TV-zés, rádióhallgatás és újságolvasás főleg az idősebb, míg a közéleti információk interneten történő követése leginkább a fiatalabb és középkorosztályra jellemző.</a:t>
            </a:r>
          </a:p>
        </p:txBody>
      </p:sp>
      <p:graphicFrame>
        <p:nvGraphicFramePr>
          <p:cNvPr id="53257" name="Diagram 11"/>
          <p:cNvGraphicFramePr>
            <a:graphicFrameLocks/>
          </p:cNvGraphicFramePr>
          <p:nvPr/>
        </p:nvGraphicFramePr>
        <p:xfrm>
          <a:off x="1643063" y="1908175"/>
          <a:ext cx="5857875" cy="2781300"/>
        </p:xfrm>
        <a:graphic>
          <a:graphicData uri="http://schemas.openxmlformats.org/presentationml/2006/ole">
            <p:oleObj spid="_x0000_s53257" r:id="rId4" imgW="5864860" imgH="2780017" progId="Excel.Chart.8">
              <p:embed/>
            </p:oleObj>
          </a:graphicData>
        </a:graphic>
      </p:graphicFrame>
      <p:sp>
        <p:nvSpPr>
          <p:cNvPr id="16" name="Lekerekített téglalap 15"/>
          <p:cNvSpPr/>
          <p:nvPr/>
        </p:nvSpPr>
        <p:spPr>
          <a:xfrm>
            <a:off x="4699000" y="2116138"/>
            <a:ext cx="2351088" cy="382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5124450" y="3444875"/>
            <a:ext cx="1971675" cy="404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     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384925" y="3797300"/>
            <a:ext cx="86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46%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616700" y="1790700"/>
            <a:ext cx="8651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55%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18434" name="Cím 5"/>
          <p:cNvSpPr>
            <a:spLocks noGrp="1"/>
          </p:cNvSpPr>
          <p:nvPr>
            <p:ph type="title"/>
          </p:nvPr>
        </p:nvSpPr>
        <p:spPr>
          <a:xfrm>
            <a:off x="250825" y="211138"/>
            <a:ext cx="6856413" cy="360362"/>
          </a:xfrm>
        </p:spPr>
        <p:txBody>
          <a:bodyPr/>
          <a:lstStyle/>
          <a:p>
            <a:pPr eaLnBrk="1" hangingPunct="1"/>
            <a:r>
              <a:rPr lang="hu-HU" smtClean="0"/>
              <a:t>Tartalom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BA12-2ECF-4F76-A812-B5965D02C711}" type="slidenum">
              <a:rPr/>
              <a:pPr>
                <a:defRPr/>
              </a:pPr>
              <a:t>2</a:t>
            </a:fld>
            <a:endParaRPr dirty="0"/>
          </a:p>
        </p:txBody>
      </p:sp>
      <p:grpSp>
        <p:nvGrpSpPr>
          <p:cNvPr id="18437" name="Csoportba foglalás 10"/>
          <p:cNvGrpSpPr>
            <a:grpSpLocks/>
          </p:cNvGrpSpPr>
          <p:nvPr/>
        </p:nvGrpSpPr>
        <p:grpSpPr bwMode="auto">
          <a:xfrm>
            <a:off x="1214438" y="1735138"/>
            <a:ext cx="6929437" cy="368300"/>
            <a:chOff x="1214414" y="1273718"/>
            <a:chExt cx="6929486" cy="369332"/>
          </a:xfrm>
        </p:grpSpPr>
        <p:sp>
          <p:nvSpPr>
            <p:cNvPr id="9" name="Lekerekített téglalap 8"/>
            <p:cNvSpPr>
              <a:spLocks noChangeAspect="1"/>
            </p:cNvSpPr>
            <p:nvPr/>
          </p:nvSpPr>
          <p:spPr>
            <a:xfrm>
              <a:off x="1214414" y="1343764"/>
              <a:ext cx="252414" cy="25152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b"/>
            <a:lstStyle/>
            <a:p>
              <a:pPr algn="r">
                <a:defRPr/>
              </a:pPr>
              <a:r>
                <a:rPr lang="hu-HU" sz="1400" b="1" dirty="0"/>
                <a:t>1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spcBef>
                  <a:spcPts val="600"/>
                </a:spcBef>
                <a:defRPr/>
              </a:pPr>
              <a:r>
                <a:rPr lang="hu-HU" dirty="0">
                  <a:solidFill>
                    <a:schemeClr val="tx2"/>
                  </a:solidFill>
                  <a:latin typeface="+mn-lt"/>
                </a:rPr>
                <a:t>A kutatás háttere</a:t>
              </a:r>
            </a:p>
          </p:txBody>
        </p:sp>
      </p:grpSp>
      <p:grpSp>
        <p:nvGrpSpPr>
          <p:cNvPr id="18438" name="Csoportba foglalás 11"/>
          <p:cNvGrpSpPr>
            <a:grpSpLocks/>
          </p:cNvGrpSpPr>
          <p:nvPr/>
        </p:nvGrpSpPr>
        <p:grpSpPr bwMode="auto">
          <a:xfrm>
            <a:off x="1214438" y="2457450"/>
            <a:ext cx="6929437" cy="369888"/>
            <a:chOff x="1214414" y="1273718"/>
            <a:chExt cx="6929486" cy="369332"/>
          </a:xfrm>
        </p:grpSpPr>
        <p:sp>
          <p:nvSpPr>
            <p:cNvPr id="13" name="Lekerekített téglalap 12"/>
            <p:cNvSpPr>
              <a:spLocks noChangeAspect="1"/>
            </p:cNvSpPr>
            <p:nvPr/>
          </p:nvSpPr>
          <p:spPr>
            <a:xfrm>
              <a:off x="1214414" y="1343463"/>
              <a:ext cx="252414" cy="25203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b"/>
            <a:lstStyle/>
            <a:p>
              <a:pPr algn="r">
                <a:defRPr/>
              </a:pPr>
              <a:r>
                <a:rPr lang="hu-HU" sz="1400" b="1" dirty="0"/>
                <a:t>2</a:t>
              </a: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spcBef>
                  <a:spcPts val="600"/>
                </a:spcBef>
                <a:defRPr/>
              </a:pPr>
              <a:r>
                <a:rPr lang="hu-HU" dirty="0">
                  <a:solidFill>
                    <a:schemeClr val="tx2"/>
                  </a:solidFill>
                  <a:latin typeface="+mn-lt"/>
                </a:rPr>
                <a:t>Demográfia</a:t>
              </a:r>
            </a:p>
          </p:txBody>
        </p:sp>
      </p:grpSp>
      <p:grpSp>
        <p:nvGrpSpPr>
          <p:cNvPr id="18439" name="Csoportba foglalás 14"/>
          <p:cNvGrpSpPr>
            <a:grpSpLocks/>
          </p:cNvGrpSpPr>
          <p:nvPr/>
        </p:nvGrpSpPr>
        <p:grpSpPr bwMode="auto">
          <a:xfrm>
            <a:off x="1214438" y="3187700"/>
            <a:ext cx="6929437" cy="368300"/>
            <a:chOff x="1214414" y="1273718"/>
            <a:chExt cx="6929486" cy="369332"/>
          </a:xfrm>
        </p:grpSpPr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1214414" y="1358092"/>
              <a:ext cx="252414" cy="25152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b"/>
            <a:lstStyle/>
            <a:p>
              <a:pPr algn="r">
                <a:defRPr/>
              </a:pPr>
              <a:r>
                <a:rPr lang="hu-HU" sz="1400" b="1" dirty="0"/>
                <a:t>3</a:t>
              </a: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spcBef>
                  <a:spcPts val="600"/>
                </a:spcBef>
                <a:defRPr/>
              </a:pPr>
              <a:r>
                <a:rPr lang="hu-HU" dirty="0">
                  <a:solidFill>
                    <a:schemeClr val="tx2"/>
                  </a:solidFill>
                  <a:latin typeface="+mn-lt"/>
                </a:rPr>
                <a:t>Közélet, politika</a:t>
              </a:r>
            </a:p>
          </p:txBody>
        </p:sp>
      </p:grpSp>
      <p:grpSp>
        <p:nvGrpSpPr>
          <p:cNvPr id="18440" name="Csoportba foglalás 20"/>
          <p:cNvGrpSpPr>
            <a:grpSpLocks/>
          </p:cNvGrpSpPr>
          <p:nvPr/>
        </p:nvGrpSpPr>
        <p:grpSpPr bwMode="auto">
          <a:xfrm>
            <a:off x="1214438" y="3995738"/>
            <a:ext cx="6929437" cy="369887"/>
            <a:chOff x="1214414" y="1273718"/>
            <a:chExt cx="6929486" cy="369332"/>
          </a:xfrm>
        </p:grpSpPr>
        <p:sp>
          <p:nvSpPr>
            <p:cNvPr id="22" name="Lekerekített téglalap 21"/>
            <p:cNvSpPr>
              <a:spLocks noChangeAspect="1"/>
            </p:cNvSpPr>
            <p:nvPr/>
          </p:nvSpPr>
          <p:spPr>
            <a:xfrm>
              <a:off x="1214414" y="1357729"/>
              <a:ext cx="252414" cy="25203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b"/>
            <a:lstStyle/>
            <a:p>
              <a:pPr algn="r">
                <a:defRPr/>
              </a:pPr>
              <a:r>
                <a:rPr lang="hu-HU" sz="1400" b="1" dirty="0"/>
                <a:t>4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spcBef>
                  <a:spcPts val="600"/>
                </a:spcBef>
                <a:defRPr/>
              </a:pPr>
              <a:r>
                <a:rPr lang="hu-HU" dirty="0">
                  <a:solidFill>
                    <a:schemeClr val="tx2"/>
                  </a:solidFill>
                  <a:latin typeface="+mn-lt"/>
                </a:rPr>
                <a:t>Összefoglalás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EFA5B56-9B36-4778-AAA4-36507B14EA70}" type="slidenum">
              <a:rPr/>
              <a:pPr>
                <a:defRPr/>
              </a:pPr>
              <a:t>20</a:t>
            </a:fld>
            <a:endParaRPr dirty="0"/>
          </a:p>
        </p:txBody>
      </p:sp>
      <p:sp>
        <p:nvSpPr>
          <p:cNvPr id="55313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Vecsés honlapja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723900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Vecsés lakosságának közel kétharmada ismeri a város hivatalos honlapját. 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4848225" y="1268413"/>
            <a:ext cx="3960813" cy="287337"/>
          </a:xfrm>
          <a:prstGeom prst="rect">
            <a:avLst/>
          </a:prstGeom>
          <a:noFill/>
        </p:spPr>
        <p:txBody>
          <a:bodyPr anchor="b">
            <a:normAutofit lnSpcReduction="10000"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Milyen gyakran látogatja Vecsés honlapját?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8125" y="3429000"/>
            <a:ext cx="4210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38125" y="1196975"/>
            <a:ext cx="3962400" cy="35877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Ismeri-e Vecsés honlapját?</a:t>
            </a:r>
          </a:p>
        </p:txBody>
      </p:sp>
      <p:sp>
        <p:nvSpPr>
          <p:cNvPr id="16" name="Szövegdoboz 15"/>
          <p:cNvSpPr txBox="1">
            <a:spLocks/>
          </p:cNvSpPr>
          <p:nvPr/>
        </p:nvSpPr>
        <p:spPr>
          <a:xfrm>
            <a:off x="4694238" y="3443288"/>
            <a:ext cx="4157662" cy="346075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hu-HU" sz="1200" dirty="0">
                <a:solidFill>
                  <a:srgbClr val="0F5AAA"/>
                </a:solidFill>
                <a:latin typeface="+mj-lt"/>
              </a:rPr>
              <a:t>Mennyire ért egyet azzal, hogy Vecsés honlapja…?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67263" y="6265863"/>
            <a:ext cx="412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ismerik Vecsés honlapját</a:t>
            </a:r>
          </a:p>
        </p:txBody>
      </p:sp>
      <p:graphicFrame>
        <p:nvGraphicFramePr>
          <p:cNvPr id="55307" name="Diagram 20"/>
          <p:cNvGraphicFramePr>
            <a:graphicFrameLocks/>
          </p:cNvGraphicFramePr>
          <p:nvPr/>
        </p:nvGraphicFramePr>
        <p:xfrm>
          <a:off x="200025" y="1504950"/>
          <a:ext cx="4298950" cy="1974850"/>
        </p:xfrm>
        <a:graphic>
          <a:graphicData uri="http://schemas.openxmlformats.org/presentationml/2006/ole">
            <p:oleObj spid="_x0000_s55307" r:id="rId4" imgW="4298052" imgH="1975275" progId="Excel.Chart.8">
              <p:embed/>
            </p:oleObj>
          </a:graphicData>
        </a:graphic>
      </p:graphicFrame>
      <p:graphicFrame>
        <p:nvGraphicFramePr>
          <p:cNvPr id="55308" name="Diagram 21"/>
          <p:cNvGraphicFramePr>
            <a:graphicFrameLocks/>
          </p:cNvGraphicFramePr>
          <p:nvPr/>
        </p:nvGraphicFramePr>
        <p:xfrm>
          <a:off x="4643438" y="1504950"/>
          <a:ext cx="4298950" cy="1974850"/>
        </p:xfrm>
        <a:graphic>
          <a:graphicData uri="http://schemas.openxmlformats.org/presentationml/2006/ole">
            <p:oleObj spid="_x0000_s55308" r:id="rId5" imgW="4298052" imgH="1975275" progId="Excel.Chart.8">
              <p:embed/>
            </p:oleObj>
          </a:graphicData>
        </a:graphic>
      </p:graphicFrame>
      <p:graphicFrame>
        <p:nvGraphicFramePr>
          <p:cNvPr id="55309" name="Diagram 22"/>
          <p:cNvGraphicFramePr>
            <a:graphicFrameLocks/>
          </p:cNvGraphicFramePr>
          <p:nvPr/>
        </p:nvGraphicFramePr>
        <p:xfrm>
          <a:off x="4643438" y="3867150"/>
          <a:ext cx="4298950" cy="2449513"/>
        </p:xfrm>
        <a:graphic>
          <a:graphicData uri="http://schemas.openxmlformats.org/presentationml/2006/ole">
            <p:oleObj spid="_x0000_s55309" r:id="rId6" imgW="4298052" imgH="2450804" progId="Excel.Chart.8">
              <p:embed/>
            </p:oleObj>
          </a:graphicData>
        </a:graphic>
      </p:graphicFrame>
      <p:sp>
        <p:nvSpPr>
          <p:cNvPr id="55320" name="Szövegdoboz 23"/>
          <p:cNvSpPr txBox="1">
            <a:spLocks noChangeArrowheads="1"/>
          </p:cNvSpPr>
          <p:nvPr/>
        </p:nvSpPr>
        <p:spPr bwMode="auto">
          <a:xfrm>
            <a:off x="250825" y="3573463"/>
            <a:ext cx="4333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Szignifikánsan magasabb arányban ismerik a honlapot 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45 év alattiak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férfiak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, a legalább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érettségivel rendelkezők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, illetve az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5 évnél régebben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a településen élők [Táblaköteg].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honlapot ismerők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58%-a legalább havonta meglátogatja az oldalt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, és onnan [is] informálódik a helyi eseményekről. 22% évente többször, 10% évente egyszer nézi meg.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 elégedett a honlappal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a kinézetét, praktikusságát, információgazdagságát tekintve. Az adatok frissességét illetően van tér fejlődésre – bár fontos megemlíteni, hogy 20% nem tudott véleményt formálni a kérdésben, hiszen valószínűleg ritkábban figyeli a weboldalt.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850900" y="1989138"/>
            <a:ext cx="827088" cy="50323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70425" y="3702050"/>
            <a:ext cx="412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 Teljes mértékben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5940425" y="3997325"/>
            <a:ext cx="1917700" cy="1733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5337175" y="1628775"/>
            <a:ext cx="1071563" cy="1728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4875213" y="1803400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800" b="1" dirty="0">
                <a:solidFill>
                  <a:schemeClr val="tx2"/>
                </a:solidFill>
                <a:latin typeface="+mn-lt"/>
              </a:rPr>
              <a:t>58%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B5C2BE7-05A4-4963-8C4D-44D089398CF7}" type="slidenum">
              <a:rPr/>
              <a:pPr>
                <a:defRPr/>
              </a:pPr>
              <a:t>21</a:t>
            </a:fld>
            <a:endParaRPr dirty="0"/>
          </a:p>
        </p:txBody>
      </p:sp>
      <p:sp>
        <p:nvSpPr>
          <p:cNvPr id="57356" name="Cím 3"/>
          <p:cNvSpPr>
            <a:spLocks noGrp="1"/>
          </p:cNvSpPr>
          <p:nvPr>
            <p:ph type="title"/>
          </p:nvPr>
        </p:nvSpPr>
        <p:spPr>
          <a:xfrm>
            <a:off x="250825" y="211138"/>
            <a:ext cx="7197725" cy="360362"/>
          </a:xfrm>
        </p:spPr>
        <p:txBody>
          <a:bodyPr/>
          <a:lstStyle/>
          <a:p>
            <a:pPr eaLnBrk="1" hangingPunct="1"/>
            <a:r>
              <a:rPr lang="hu-HU" smtClean="0"/>
              <a:t>Vecsési Magazin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5" y="836613"/>
            <a:ext cx="914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megkérdezettek több, mint fele figyelemmel kíséri a helyi televízió, a Vecsési Magazin műsorait.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30388" y="5214938"/>
            <a:ext cx="54784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1835150" y="1125538"/>
            <a:ext cx="5473700" cy="503237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Figyelemmel kíséri-e a helyi TV, a Vecsési Magazin műsorát?</a:t>
            </a:r>
          </a:p>
        </p:txBody>
      </p:sp>
      <p:graphicFrame>
        <p:nvGraphicFramePr>
          <p:cNvPr id="57352" name="Diagram 10"/>
          <p:cNvGraphicFramePr>
            <a:graphicFrameLocks/>
          </p:cNvGraphicFramePr>
          <p:nvPr/>
        </p:nvGraphicFramePr>
        <p:xfrm>
          <a:off x="1784350" y="1649413"/>
          <a:ext cx="5575300" cy="3616325"/>
        </p:xfrm>
        <a:graphic>
          <a:graphicData uri="http://schemas.openxmlformats.org/presentationml/2006/ole">
            <p:oleObj spid="_x0000_s57352" r:id="rId4" imgW="5572227" imgH="3615241" progId="Excel.Chart.8">
              <p:embed/>
            </p:oleObj>
          </a:graphicData>
        </a:graphic>
      </p:graphicFrame>
      <p:sp>
        <p:nvSpPr>
          <p:cNvPr id="57360" name="Szövegdoboz 11"/>
          <p:cNvSpPr txBox="1">
            <a:spLocks noChangeArrowheads="1"/>
          </p:cNvSpPr>
          <p:nvPr/>
        </p:nvSpPr>
        <p:spPr bwMode="auto">
          <a:xfrm>
            <a:off x="238125" y="5641975"/>
            <a:ext cx="86534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Szignifikánsan magasabb arányban nézik a helyi televíziót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a 45 évnél idősebb lakosok, a nők, az alacsonyabb iskolai végzettséggel rendelkezők, a több, mint 20 éve Vecsésen élők, a nyugdíjasok, az özvegyek, az 1-2 fős háztartásban élők, valamint, azok, akiknél nincs gyermek a háztartásban.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2065338" y="4451350"/>
            <a:ext cx="1644650" cy="2794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2509838" y="2487613"/>
            <a:ext cx="1190625" cy="40481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2551113" y="3422650"/>
            <a:ext cx="1192212" cy="23495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3306763" y="3151188"/>
            <a:ext cx="401637" cy="21907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zöveg helye 6"/>
          <p:cNvSpPr>
            <a:spLocks noGrp="1"/>
          </p:cNvSpPr>
          <p:nvPr>
            <p:ph type="body" idx="1"/>
          </p:nvPr>
        </p:nvSpPr>
        <p:spPr>
          <a:xfrm>
            <a:off x="962025" y="1785938"/>
            <a:ext cx="7175500" cy="1439862"/>
          </a:xfrm>
        </p:spPr>
        <p:txBody>
          <a:bodyPr/>
          <a:lstStyle/>
          <a:p>
            <a:pPr eaLnBrk="1" hangingPunct="1"/>
            <a:r>
              <a:rPr lang="hu-HU" smtClean="0"/>
              <a:t>Összefoglalás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2025" y="3424238"/>
            <a:ext cx="7175500" cy="50482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kutatás legfontosabb eredményei, és megállapításai</a:t>
            </a:r>
            <a:endParaRPr lang="hu-HU" dirty="0"/>
          </a:p>
        </p:txBody>
      </p:sp>
      <p:pic>
        <p:nvPicPr>
          <p:cNvPr id="10" name="Kép helye 9" descr="crossroads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654" b="1265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A27DCA3-9758-4895-B70A-305C42C8FA3B}" type="slidenum">
              <a:rPr/>
              <a:pPr>
                <a:defRPr/>
              </a:pPr>
              <a:t>22</a:t>
            </a:fld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76AAD2A-D385-4C22-A20E-88428A94A6A7}" type="slidenum">
              <a:rPr/>
              <a:pPr>
                <a:defRPr/>
              </a:pPr>
              <a:t>23</a:t>
            </a:fld>
            <a:endParaRPr dirty="0"/>
          </a:p>
        </p:txBody>
      </p:sp>
      <p:sp>
        <p:nvSpPr>
          <p:cNvPr id="6144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Összefoglalás</a:t>
            </a:r>
          </a:p>
        </p:txBody>
      </p:sp>
      <p:sp>
        <p:nvSpPr>
          <p:cNvPr id="61445" name="Szövegdoboz 8"/>
          <p:cNvSpPr txBox="1">
            <a:spLocks noChangeArrowheads="1"/>
          </p:cNvSpPr>
          <p:nvPr/>
        </p:nvSpPr>
        <p:spPr bwMode="auto">
          <a:xfrm>
            <a:off x="250825" y="692150"/>
            <a:ext cx="86407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válaszadók túlnyomó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több, mint 20 éve Vecsésen él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. A megkérdezettek több, mint fele nem lakott huzamosabb ideig más településen. A „betelepülők” jellemzően Budapestről, illetve a keleti országrész más városaiból érkeztek.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vecsési lakosság kb. kétharmada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legalább közepes szinten érdeklődik a helyi, illetve országos közügyek iránt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. Nincsenek lényeges eltérések a tekintetben, hogy helyi vagy országos politikáról van szó: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akit érdekelnek a helyi közügyek, jellemzően az országos politika iránt is érdeklődik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válaszadók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pozitívan áll a szavazáshoz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, és állampolgári kötelességnek tartja, hogy részt vegyen a voksoláson. A többség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hiszi, hogy minden egyes szavazat számít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. A 18-34 éves korosztály a leginkább szkeptikus a választásokkal kapcsolatban.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Leginkább 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környezettudatos gondolkodás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 jellemzi a megkérdezettek szemléletmódját; a válaszadók háromnegyede ezt érzi leginkább magáénak.</a:t>
            </a:r>
            <a:endParaRPr lang="hu-HU" sz="1300"/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helyi fejlődéssel igen elégedettek a lakosok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: háromnegyedük jelölte meg a legmagasabb két értéket az ötfokú skálán, azaz kiemelten elégedettek, szinte alig akadt olyan válaszadó [4%], aki elégedetlen az elmúlt évek fejlődésével Vecsésen. Azonban a város lakosságának mindössze harmada elégedett az országos fejlődéssel.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képviselő-testület</a:t>
            </a:r>
            <a:r>
              <a:rPr lang="hu-HU" sz="13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és a polgármester</a:t>
            </a:r>
            <a:r>
              <a:rPr lang="hu-HU" sz="13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munkájával is kiemelten elégedettek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a vecsésiek: </a:t>
            </a:r>
            <a:br>
              <a:rPr lang="hu-HU" sz="1300">
                <a:latin typeface="Calibri" pitchFamily="34" charset="0"/>
                <a:sym typeface="Wingdings" pitchFamily="2" charset="2"/>
              </a:rPr>
            </a:br>
            <a:r>
              <a:rPr lang="hu-HU" sz="1300">
                <a:latin typeface="Calibri" pitchFamily="34" charset="0"/>
                <a:sym typeface="Wingdings" pitchFamily="2" charset="2"/>
              </a:rPr>
              <a:t>60%,</a:t>
            </a:r>
            <a:r>
              <a:rPr lang="hu-HU" sz="1300">
                <a:latin typeface="Arial" charset="0"/>
                <a:sym typeface="Wingdings" pitchFamily="2" charset="2"/>
              </a:rPr>
              <a:t>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ill. 80%</a:t>
            </a:r>
            <a:r>
              <a:rPr lang="hu-HU" sz="1300">
                <a:latin typeface="Arial" charset="0"/>
                <a:sym typeface="Wingdings" pitchFamily="2" charset="2"/>
              </a:rPr>
              <a:t>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4-es vagy 5-ös osztályzatot adott, szinte alig volt negatívan értékelő [2%]. Országos szinten – az országgyűlés munkájával, illetve a kormányzat válságkezelő munkájával kapcsolatban - azonban e tekintetben is alacsonyabb elégedettség figyelhető meg.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vecsésiek számára 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legfontosabb elvárás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a helyi képviselőkkel szemben, hogy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tisztességesek, becsületesek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legyenek, 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helyiek anyagi érdekeit tartsák szem előtt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 döntéseik során,  valamint, hogy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korrupciómentesen tevékenykedjenek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. 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9 vecsési meg tudja nevezni a város polgármesterét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, azonban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8 lakos nem tudja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megmondani, hogy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ki Vecsés országgyűlési képviselője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. </a:t>
            </a:r>
          </a:p>
          <a:p>
            <a:pPr marL="265113" lvl="1" indent="-265113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latin typeface="Calibri" pitchFamily="34" charset="0"/>
                <a:sym typeface="Wingdings" pitchFamily="2" charset="2"/>
              </a:rPr>
              <a:t>A vecsési lakosság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főként televízióból és internetről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informálódik napi rendszerességgel a közéleti kérdéseket illetően.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helyi médiumok ismertsége igen magas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: Vecsés lakosságának közel kétharmada ismeri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város hivatalos honlapját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[és elégedettek is vele]. A megkérdezettek több, mint fele figyelemmel kíséri a </a:t>
            </a:r>
            <a:r>
              <a:rPr lang="hu-HU" sz="13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Magazin </a:t>
            </a:r>
            <a:r>
              <a:rPr lang="hu-HU" sz="1300">
                <a:latin typeface="Calibri" pitchFamily="34" charset="0"/>
                <a:sym typeface="Wingdings" pitchFamily="2" charset="2"/>
              </a:rPr>
              <a:t>műsorait.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21"/>
          <p:cNvSpPr>
            <a:spLocks noGrp="1"/>
          </p:cNvSpPr>
          <p:nvPr>
            <p:ph type="title"/>
          </p:nvPr>
        </p:nvSpPr>
        <p:spPr bwMode="auto">
          <a:xfrm>
            <a:off x="828675" y="1643063"/>
            <a:ext cx="3311525" cy="857250"/>
          </a:xfrm>
          <a:solidFill>
            <a:schemeClr val="tx2">
              <a:alpha val="74901"/>
            </a:schemeClr>
          </a:solidFill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smtClean="0"/>
              <a:t>További</a:t>
            </a:r>
          </a:p>
        </p:txBody>
      </p:sp>
      <p:sp>
        <p:nvSpPr>
          <p:cNvPr id="71" name="Szöveg helye 70"/>
          <p:cNvSpPr>
            <a:spLocks noGrp="1"/>
          </p:cNvSpPr>
          <p:nvPr>
            <p:ph type="body" sz="quarter" idx="18"/>
          </p:nvPr>
        </p:nvSpPr>
        <p:spPr>
          <a:xfrm>
            <a:off x="828675" y="2500313"/>
            <a:ext cx="3814763" cy="85725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információ: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6162675" y="5343525"/>
            <a:ext cx="2730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tabLst>
                <a:tab pos="312738" algn="l"/>
              </a:tabLst>
              <a:defRPr/>
            </a:pP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Kutatás, elemzések, tanácsadás:</a:t>
            </a:r>
          </a:p>
          <a:p>
            <a:pPr>
              <a:tabLst>
                <a:tab pos="312738" algn="l"/>
              </a:tabLst>
              <a:defRPr/>
            </a:pPr>
            <a:r>
              <a:rPr lang="hu-HU" sz="1600" dirty="0">
                <a:solidFill>
                  <a:schemeClr val="tx2"/>
                </a:solidFill>
                <a:latin typeface="Calibri" pitchFamily="34" charset="0"/>
              </a:rPr>
              <a:t>www.bellresearch.hu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59721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7188" y="61817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églalap 24"/>
          <p:cNvSpPr/>
          <p:nvPr/>
        </p:nvSpPr>
        <p:spPr>
          <a:xfrm>
            <a:off x="6916738" y="5972175"/>
            <a:ext cx="19764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58775" algn="l"/>
              </a:tabLst>
              <a:defRPr/>
            </a:pPr>
            <a:r>
              <a:rPr lang="hu-H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facebook.com/bellresearch</a:t>
            </a:r>
          </a:p>
          <a:p>
            <a:pPr>
              <a:tabLst>
                <a:tab pos="358775" algn="l"/>
              </a:tabLst>
              <a:defRPr/>
            </a:pPr>
            <a:r>
              <a:rPr lang="hu-H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twitter.com/bellresearch</a:t>
            </a:r>
          </a:p>
        </p:txBody>
      </p:sp>
      <p:sp>
        <p:nvSpPr>
          <p:cNvPr id="63496" name="Szöveg helye 30"/>
          <p:cNvSpPr>
            <a:spLocks noGrp="1"/>
          </p:cNvSpPr>
          <p:nvPr>
            <p:ph type="body" sz="quarter" idx="11"/>
          </p:nvPr>
        </p:nvSpPr>
        <p:spPr bwMode="auto">
          <a:xfrm>
            <a:off x="571500" y="4394200"/>
            <a:ext cx="3713163" cy="252413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Fanici Mihály</a:t>
            </a:r>
          </a:p>
        </p:txBody>
      </p:sp>
      <p:sp>
        <p:nvSpPr>
          <p:cNvPr id="28" name="Szöveg helye 61"/>
          <p:cNvSpPr>
            <a:spLocks noGrp="1"/>
          </p:cNvSpPr>
          <p:nvPr>
            <p:ph type="body" sz="quarter" idx="12"/>
          </p:nvPr>
        </p:nvSpPr>
        <p:spPr>
          <a:xfrm>
            <a:off x="561975" y="4646613"/>
            <a:ext cx="4802188" cy="252412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vezető tanácsadó</a:t>
            </a:r>
          </a:p>
        </p:txBody>
      </p:sp>
      <p:sp>
        <p:nvSpPr>
          <p:cNvPr id="63498" name="Szöveg helye 65"/>
          <p:cNvSpPr>
            <a:spLocks noGrp="1"/>
          </p:cNvSpPr>
          <p:nvPr>
            <p:ph type="body" sz="quarter" idx="13"/>
          </p:nvPr>
        </p:nvSpPr>
        <p:spPr bwMode="auto">
          <a:xfrm>
            <a:off x="571500" y="4883150"/>
            <a:ext cx="3713163" cy="250825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mihaly.fanici@bellresearch.com</a:t>
            </a:r>
          </a:p>
        </p:txBody>
      </p:sp>
      <p:sp>
        <p:nvSpPr>
          <p:cNvPr id="63499" name="Szöveg helye 67"/>
          <p:cNvSpPr>
            <a:spLocks noGrp="1"/>
          </p:cNvSpPr>
          <p:nvPr>
            <p:ph type="body" sz="quarter" idx="15"/>
          </p:nvPr>
        </p:nvSpPr>
        <p:spPr bwMode="auto">
          <a:xfrm>
            <a:off x="571500" y="5314950"/>
            <a:ext cx="3713163" cy="250825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Nagy  Erna</a:t>
            </a:r>
          </a:p>
        </p:txBody>
      </p:sp>
      <p:sp>
        <p:nvSpPr>
          <p:cNvPr id="32" name="Szöveg helye 68"/>
          <p:cNvSpPr>
            <a:spLocks noGrp="1"/>
          </p:cNvSpPr>
          <p:nvPr>
            <p:ph type="body" sz="quarter" idx="16"/>
          </p:nvPr>
        </p:nvSpPr>
        <p:spPr>
          <a:xfrm>
            <a:off x="571500" y="5589588"/>
            <a:ext cx="3713163" cy="252412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kutató</a:t>
            </a:r>
            <a:endParaRPr lang="hu-HU" dirty="0"/>
          </a:p>
        </p:txBody>
      </p:sp>
      <p:sp>
        <p:nvSpPr>
          <p:cNvPr id="63501" name="Szöveg helye 69"/>
          <p:cNvSpPr>
            <a:spLocks noGrp="1"/>
          </p:cNvSpPr>
          <p:nvPr>
            <p:ph type="body" sz="quarter" idx="17"/>
          </p:nvPr>
        </p:nvSpPr>
        <p:spPr bwMode="auto">
          <a:xfrm>
            <a:off x="568325" y="5842000"/>
            <a:ext cx="3716338" cy="252413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erna.nagy@bellresearch.com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zöveg helye 6"/>
          <p:cNvSpPr>
            <a:spLocks noGrp="1"/>
          </p:cNvSpPr>
          <p:nvPr>
            <p:ph type="body" idx="1"/>
          </p:nvPr>
        </p:nvSpPr>
        <p:spPr>
          <a:xfrm>
            <a:off x="962025" y="1785938"/>
            <a:ext cx="7175500" cy="1439862"/>
          </a:xfrm>
        </p:spPr>
        <p:txBody>
          <a:bodyPr/>
          <a:lstStyle/>
          <a:p>
            <a:pPr eaLnBrk="1" hangingPunct="1"/>
            <a:r>
              <a:rPr lang="hu-HU" smtClean="0"/>
              <a:t>A kutatás háttere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2025" y="3424238"/>
            <a:ext cx="7175500" cy="50482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kutatás célja, jellemzői, és az alkalmazott módszertan bemutatása</a:t>
            </a:r>
            <a:endParaRPr lang="hu-HU" dirty="0"/>
          </a:p>
        </p:txBody>
      </p:sp>
      <p:pic>
        <p:nvPicPr>
          <p:cNvPr id="10" name="Kép helye 9" descr="fogaskeré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744" r="1674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F6C5A82-423C-4963-9EDC-1A3843D01AF9}" type="slidenum">
              <a:rPr/>
              <a:pPr>
                <a:defRPr/>
              </a:pPr>
              <a:t>3</a:t>
            </a:fld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41DCA51-4A56-44F3-B0BC-82FCE5B34346}" type="slidenum">
              <a:rPr/>
              <a:pPr>
                <a:defRPr/>
              </a:pPr>
              <a:t>4</a:t>
            </a:fld>
            <a:endParaRPr dirty="0"/>
          </a:p>
        </p:txBody>
      </p:sp>
      <p:sp>
        <p:nvSpPr>
          <p:cNvPr id="22532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kutatás háttere</a:t>
            </a:r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250825" y="908050"/>
            <a:ext cx="8640763" cy="5400675"/>
          </a:xfrm>
          <a:prstGeom prst="rect">
            <a:avLst/>
          </a:prstGeom>
        </p:spPr>
        <p:txBody>
          <a:bodyPr/>
          <a:lstStyle/>
          <a:p>
            <a:pPr marL="444500" lvl="1" indent="-285750">
              <a:lnSpc>
                <a:spcPts val="21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600" b="1" kern="0" dirty="0">
                <a:solidFill>
                  <a:schemeClr val="tx2"/>
                </a:solidFill>
                <a:latin typeface="+mn-lt"/>
              </a:rPr>
              <a:t>A kutatás háttere:</a:t>
            </a:r>
            <a:r>
              <a:rPr lang="hu-HU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hu-HU" sz="1600" dirty="0">
                <a:latin typeface="+mn-lt"/>
              </a:rPr>
              <a:t>Vecsés Város Önkormányzata fel kívánja mérni a város lakóinak ismereteit és elégedettségét a helyi fejlesztéseket és beruházásokat illetően. A reprezentatív kutatás lebonyolításával a BellResearch Kft-t bízta meg. Az Európai Uniós forrásból készült „ÁROP-3.A.2-2013-2013-0031” azonosító számú, „Szervezetfejlesztés Vecsés Város Önkormányzata számára” című kutatás kiegészítéseképpen néhány közéleti témájú, illetve médiafogyasztásra irányuló kérdés is lekérdezésre került a város lakosságának körében.</a:t>
            </a:r>
          </a:p>
          <a:p>
            <a:pPr marL="444500" lvl="1" indent="-285750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defRPr/>
            </a:pPr>
            <a:r>
              <a:rPr lang="hu-HU" sz="1600" dirty="0">
                <a:latin typeface="+mn-lt"/>
              </a:rPr>
              <a:t>	Jelen összefoglaló ezen </a:t>
            </a:r>
            <a:r>
              <a:rPr lang="hu-HU" sz="1600" u="sng" dirty="0">
                <a:latin typeface="+mn-lt"/>
              </a:rPr>
              <a:t>kiegészítő kérdések </a:t>
            </a:r>
            <a:r>
              <a:rPr lang="hu-HU" sz="1600" dirty="0">
                <a:latin typeface="+mn-lt"/>
              </a:rPr>
              <a:t>eredményeit tartalmazza.</a:t>
            </a:r>
            <a:endParaRPr lang="hu-HU" sz="1600" b="1" kern="0" dirty="0">
              <a:latin typeface="+mn-lt"/>
            </a:endParaRPr>
          </a:p>
          <a:p>
            <a:pPr marL="444500" lvl="1" indent="-285750" algn="just">
              <a:lnSpc>
                <a:spcPts val="21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400" b="1" kern="0" dirty="0">
                <a:solidFill>
                  <a:schemeClr val="tx2"/>
                </a:solidFill>
                <a:latin typeface="+mn-lt"/>
              </a:rPr>
              <a:t>A kutatás célja: </a:t>
            </a:r>
            <a:r>
              <a:rPr lang="hu-HU" sz="1400" dirty="0">
                <a:latin typeface="+mn-lt"/>
              </a:rPr>
              <a:t>a vecsési lakosság politikai érdeklődésének, ismereteinek és elégedettségének feltárása, valamint a médiafogyasztási szokások vizsgálata.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400" b="1" kern="0" dirty="0">
                <a:solidFill>
                  <a:schemeClr val="tx2"/>
                </a:solidFill>
                <a:latin typeface="+mn-lt"/>
              </a:rPr>
              <a:t>Célcsoport:</a:t>
            </a:r>
            <a:r>
              <a:rPr lang="hu-HU" sz="1400" b="1" kern="0" dirty="0">
                <a:latin typeface="+mn-lt"/>
              </a:rPr>
              <a:t> </a:t>
            </a:r>
            <a:r>
              <a:rPr lang="hu-HU" sz="1400" dirty="0">
                <a:latin typeface="+mn-lt"/>
              </a:rPr>
              <a:t>18 éven felüli vecsési lakosok.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400" b="1" kern="0" dirty="0">
                <a:solidFill>
                  <a:schemeClr val="tx2"/>
                </a:solidFill>
                <a:latin typeface="+mn-lt"/>
              </a:rPr>
              <a:t>Adatfelvételi technika:</a:t>
            </a:r>
            <a:r>
              <a:rPr lang="hu-HU" sz="1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hu-HU" sz="1400" kern="0" dirty="0">
                <a:latin typeface="+mn-lt"/>
              </a:rPr>
              <a:t>számítógéppel támogatott telefonos interjúkészítés [CATI], kiegészítve személyes kérdőíves lekérdezéssel.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400" b="1" kern="0" dirty="0">
                <a:solidFill>
                  <a:schemeClr val="tx2"/>
                </a:solidFill>
                <a:latin typeface="+mn-lt"/>
              </a:rPr>
              <a:t>Interjúk hossza: </a:t>
            </a:r>
            <a:r>
              <a:rPr lang="hu-HU" sz="1400" kern="0" dirty="0">
                <a:latin typeface="+mn-lt"/>
              </a:rPr>
              <a:t>~15 perc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400" b="1" kern="0" dirty="0">
                <a:solidFill>
                  <a:schemeClr val="tx2"/>
                </a:solidFill>
                <a:latin typeface="+mn-lt"/>
              </a:rPr>
              <a:t>Adatfelvétel időpontja: </a:t>
            </a:r>
            <a:r>
              <a:rPr lang="hu-HU" sz="1400" kern="0" dirty="0">
                <a:latin typeface="+mn-lt"/>
              </a:rPr>
              <a:t>2013. december 10 – 2014. január 31.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1400" b="1" kern="0" dirty="0">
                <a:solidFill>
                  <a:schemeClr val="tx2"/>
                </a:solidFill>
                <a:latin typeface="+mn-lt"/>
              </a:rPr>
              <a:t>Súlyozás:</a:t>
            </a:r>
            <a:r>
              <a:rPr lang="hu-HU" sz="1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hu-HU" sz="1400" kern="0" dirty="0">
                <a:latin typeface="+mn-lt"/>
              </a:rPr>
              <a:t>az eredmények reprezentativitásának biztosítása érdekében, a mintavételből adódó eltéréseket matematikai-statisztikai eljárással, ún. súlyozással korrigáltuk [nem és életkor szerint].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zöveg helye 6"/>
          <p:cNvSpPr>
            <a:spLocks noGrp="1"/>
          </p:cNvSpPr>
          <p:nvPr>
            <p:ph type="body" idx="1"/>
          </p:nvPr>
        </p:nvSpPr>
        <p:spPr>
          <a:xfrm>
            <a:off x="962025" y="1785938"/>
            <a:ext cx="7175500" cy="1439862"/>
          </a:xfrm>
        </p:spPr>
        <p:txBody>
          <a:bodyPr/>
          <a:lstStyle/>
          <a:p>
            <a:pPr eaLnBrk="1" hangingPunct="1"/>
            <a:r>
              <a:rPr lang="hu-HU" smtClean="0"/>
              <a:t>Demográfia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2025" y="3424238"/>
            <a:ext cx="7175500" cy="50482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válaszadók demográfiai jellemzőinek ismertetése</a:t>
            </a:r>
            <a:endParaRPr lang="hu-HU" dirty="0"/>
          </a:p>
        </p:txBody>
      </p:sp>
      <p:pic>
        <p:nvPicPr>
          <p:cNvPr id="10" name="Kép helye 9" descr="embere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2593" r="12593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A8037CF-0E36-425A-8FE3-7508904305ED}" type="slidenum">
              <a:rPr/>
              <a:pPr>
                <a:defRPr/>
              </a:pPr>
              <a:t>5</a:t>
            </a:fld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A605D8D-F53A-4F51-ACF5-43C05529113B}" type="slidenum">
              <a:rPr/>
              <a:pPr>
                <a:defRPr/>
              </a:pPr>
              <a:t>6</a:t>
            </a:fld>
            <a:endParaRPr dirty="0"/>
          </a:p>
        </p:txBody>
      </p:sp>
      <p:sp>
        <p:nvSpPr>
          <p:cNvPr id="2664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Demográfia | Életkor, nem, iskolai végzettség, gazdasági aktivitás</a:t>
            </a:r>
          </a:p>
        </p:txBody>
      </p:sp>
      <p:sp>
        <p:nvSpPr>
          <p:cNvPr id="15" name="Szövegdoboz 14"/>
          <p:cNvSpPr txBox="1">
            <a:spLocks/>
          </p:cNvSpPr>
          <p:nvPr/>
        </p:nvSpPr>
        <p:spPr>
          <a:xfrm>
            <a:off x="250825" y="758825"/>
            <a:ext cx="4197350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Életkor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825" y="3414713"/>
            <a:ext cx="4197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95825" y="3427413"/>
            <a:ext cx="4197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4197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38" y="6308725"/>
            <a:ext cx="4197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250825" y="3640138"/>
            <a:ext cx="4197350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Iskolai végzettség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4694238" y="758825"/>
            <a:ext cx="4197350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Nem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694238" y="3644900"/>
            <a:ext cx="4197350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Gazdasági aktivitás</a:t>
            </a:r>
          </a:p>
        </p:txBody>
      </p:sp>
      <p:graphicFrame>
        <p:nvGraphicFramePr>
          <p:cNvPr id="26637" name="Diagram 25"/>
          <p:cNvGraphicFramePr>
            <a:graphicFrameLocks/>
          </p:cNvGraphicFramePr>
          <p:nvPr/>
        </p:nvGraphicFramePr>
        <p:xfrm>
          <a:off x="4645025" y="1073150"/>
          <a:ext cx="4297363" cy="2405063"/>
        </p:xfrm>
        <a:graphic>
          <a:graphicData uri="http://schemas.openxmlformats.org/presentationml/2006/ole">
            <p:oleObj spid="_x0000_s26637" r:id="rId4" imgW="4298052" imgH="2408129" progId="Excel.Chart.8">
              <p:embed/>
            </p:oleObj>
          </a:graphicData>
        </a:graphic>
      </p:graphicFrame>
      <p:graphicFrame>
        <p:nvGraphicFramePr>
          <p:cNvPr id="26638" name="Diagram 26"/>
          <p:cNvGraphicFramePr>
            <a:graphicFrameLocks/>
          </p:cNvGraphicFramePr>
          <p:nvPr/>
        </p:nvGraphicFramePr>
        <p:xfrm>
          <a:off x="200025" y="1073150"/>
          <a:ext cx="4298950" cy="2405063"/>
        </p:xfrm>
        <a:graphic>
          <a:graphicData uri="http://schemas.openxmlformats.org/presentationml/2006/ole">
            <p:oleObj spid="_x0000_s26638" r:id="rId5" imgW="4298052" imgH="2408129" progId="Excel.Chart.8">
              <p:embed/>
            </p:oleObj>
          </a:graphicData>
        </a:graphic>
      </p:graphicFrame>
      <p:graphicFrame>
        <p:nvGraphicFramePr>
          <p:cNvPr id="26639" name="Diagram 29"/>
          <p:cNvGraphicFramePr>
            <a:graphicFrameLocks/>
          </p:cNvGraphicFramePr>
          <p:nvPr/>
        </p:nvGraphicFramePr>
        <p:xfrm>
          <a:off x="200025" y="3954463"/>
          <a:ext cx="4298950" cy="2405062"/>
        </p:xfrm>
        <a:graphic>
          <a:graphicData uri="http://schemas.openxmlformats.org/presentationml/2006/ole">
            <p:oleObj spid="_x0000_s26639" r:id="rId6" imgW="4298052" imgH="2402032" progId="Excel.Chart.8">
              <p:embed/>
            </p:oleObj>
          </a:graphicData>
        </a:graphic>
      </p:graphicFrame>
      <p:graphicFrame>
        <p:nvGraphicFramePr>
          <p:cNvPr id="26640" name="Diagram 30"/>
          <p:cNvGraphicFramePr>
            <a:graphicFrameLocks/>
          </p:cNvGraphicFramePr>
          <p:nvPr/>
        </p:nvGraphicFramePr>
        <p:xfrm>
          <a:off x="4645025" y="3954463"/>
          <a:ext cx="4298950" cy="2405062"/>
        </p:xfrm>
        <a:graphic>
          <a:graphicData uri="http://schemas.openxmlformats.org/presentationml/2006/ole">
            <p:oleObj spid="_x0000_s26640" r:id="rId7" imgW="4298052" imgH="2402032" progId="Excel.Chart.8">
              <p:embed/>
            </p:oleObj>
          </a:graphicData>
        </a:graphic>
      </p:graphicFrame>
      <p:sp>
        <p:nvSpPr>
          <p:cNvPr id="25" name="Ellipszis 24"/>
          <p:cNvSpPr/>
          <p:nvPr/>
        </p:nvSpPr>
        <p:spPr>
          <a:xfrm rot="19144723">
            <a:off x="2873375" y="1052513"/>
            <a:ext cx="862013" cy="1325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3668713" y="1285875"/>
            <a:ext cx="5969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28%</a:t>
            </a:r>
          </a:p>
        </p:txBody>
      </p:sp>
      <p:sp>
        <p:nvSpPr>
          <p:cNvPr id="29" name="Ellipszis 28"/>
          <p:cNvSpPr/>
          <p:nvPr/>
        </p:nvSpPr>
        <p:spPr>
          <a:xfrm rot="19144723">
            <a:off x="746125" y="2076450"/>
            <a:ext cx="1055688" cy="13255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441325" y="2997200"/>
            <a:ext cx="5969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31%</a:t>
            </a:r>
          </a:p>
        </p:txBody>
      </p:sp>
      <p:sp>
        <p:nvSpPr>
          <p:cNvPr id="33" name="Ellipszis 32"/>
          <p:cNvSpPr/>
          <p:nvPr/>
        </p:nvSpPr>
        <p:spPr>
          <a:xfrm rot="3285098">
            <a:off x="1131094" y="959644"/>
            <a:ext cx="660400" cy="1243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684213" y="1125538"/>
            <a:ext cx="5953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19%</a:t>
            </a:r>
          </a:p>
        </p:txBody>
      </p:sp>
      <p:sp>
        <p:nvSpPr>
          <p:cNvPr id="35" name="Ellipszis 34"/>
          <p:cNvSpPr/>
          <p:nvPr/>
        </p:nvSpPr>
        <p:spPr>
          <a:xfrm rot="19144723">
            <a:off x="2962275" y="3933825"/>
            <a:ext cx="898525" cy="1614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3687763" y="4221163"/>
            <a:ext cx="5969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29%</a:t>
            </a:r>
          </a:p>
        </p:txBody>
      </p:sp>
      <p:sp>
        <p:nvSpPr>
          <p:cNvPr id="37" name="Ellipszis 36"/>
          <p:cNvSpPr/>
          <p:nvPr/>
        </p:nvSpPr>
        <p:spPr>
          <a:xfrm rot="2015876">
            <a:off x="576263" y="3979863"/>
            <a:ext cx="925512" cy="1792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465138" y="4051300"/>
            <a:ext cx="5969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28%</a:t>
            </a:r>
          </a:p>
        </p:txBody>
      </p:sp>
      <p:sp>
        <p:nvSpPr>
          <p:cNvPr id="39" name="Ellipszis 38"/>
          <p:cNvSpPr/>
          <p:nvPr/>
        </p:nvSpPr>
        <p:spPr>
          <a:xfrm rot="1678922">
            <a:off x="7100888" y="4248150"/>
            <a:ext cx="1347787" cy="206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7812088" y="4010025"/>
            <a:ext cx="10239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Aktívak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21F864-B688-4661-B741-03F8A8D42EFC}" type="slidenum">
              <a:rPr/>
              <a:pPr>
                <a:defRPr/>
              </a:pPr>
              <a:t>7</a:t>
            </a:fld>
            <a:endParaRPr dirty="0"/>
          </a:p>
        </p:txBody>
      </p:sp>
      <p:sp>
        <p:nvSpPr>
          <p:cNvPr id="28693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Demográfia | Családi állapot, háztartásméret</a:t>
            </a:r>
          </a:p>
        </p:txBody>
      </p:sp>
      <p:sp>
        <p:nvSpPr>
          <p:cNvPr id="28694" name="Szövegdoboz 9"/>
          <p:cNvSpPr txBox="1">
            <a:spLocks noChangeArrowheads="1"/>
          </p:cNvSpPr>
          <p:nvPr/>
        </p:nvSpPr>
        <p:spPr bwMode="auto">
          <a:xfrm>
            <a:off x="239713" y="4479925"/>
            <a:ext cx="43322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válaszadók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fele házas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, további 7%-a élettársi közösségben él, 23% egyedülálló, 6% elvált, az özvegyek aránya pedig 13%.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megkérdezettek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 kétötöde él 1-2 fős,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57%-a 3-4 fős háztartásban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 12% azoknak az aránya, akik 5 –en vagy többen élnek együtt.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háztartások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harmadában van kiskorú, tizedében óvodás korú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 gyermek.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0825" y="4129088"/>
            <a:ext cx="4197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246063" y="1127125"/>
            <a:ext cx="4197350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Családi állapot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686300" y="1092200"/>
            <a:ext cx="4144963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Háztartásméret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86300" y="6308725"/>
            <a:ext cx="4197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graphicFrame>
        <p:nvGraphicFramePr>
          <p:cNvPr id="28682" name="Diagram 14"/>
          <p:cNvGraphicFramePr>
            <a:graphicFrameLocks/>
          </p:cNvGraphicFramePr>
          <p:nvPr/>
        </p:nvGraphicFramePr>
        <p:xfrm>
          <a:off x="200025" y="1450975"/>
          <a:ext cx="4298950" cy="2738438"/>
        </p:xfrm>
        <a:graphic>
          <a:graphicData uri="http://schemas.openxmlformats.org/presentationml/2006/ole">
            <p:oleObj spid="_x0000_s28682" r:id="rId4" imgW="4298052" imgH="2737341" progId="Excel.Chart.8">
              <p:embed/>
            </p:oleObj>
          </a:graphicData>
        </a:graphic>
      </p:graphicFrame>
      <p:graphicFrame>
        <p:nvGraphicFramePr>
          <p:cNvPr id="28683" name="Diagram 17"/>
          <p:cNvGraphicFramePr>
            <a:graphicFrameLocks/>
          </p:cNvGraphicFramePr>
          <p:nvPr/>
        </p:nvGraphicFramePr>
        <p:xfrm>
          <a:off x="4635500" y="1441450"/>
          <a:ext cx="4298950" cy="1658938"/>
        </p:xfrm>
        <a:graphic>
          <a:graphicData uri="http://schemas.openxmlformats.org/presentationml/2006/ole">
            <p:oleObj spid="_x0000_s28683" r:id="rId5" imgW="4304149" imgH="1664352" progId="Excel.Chart.8">
              <p:embed/>
            </p:oleObj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28575" y="723900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megkérdezettek közel fele 3-4 fős háztartásban él, többségük házas vagy élettársi közösségben él.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7116763" y="2708275"/>
            <a:ext cx="17764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tx2"/>
                </a:solidFill>
                <a:latin typeface="+mn-lt"/>
              </a:rPr>
              <a:t>Átlagosan: 3 fő</a:t>
            </a: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716463" y="3052763"/>
            <a:ext cx="4164012" cy="34607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Hány kiskorú van a háztartásban?</a:t>
            </a: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4729163" y="4622800"/>
            <a:ext cx="4164012" cy="347663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Hány óvodás korú van a háztartásban?</a:t>
            </a:r>
          </a:p>
        </p:txBody>
      </p:sp>
      <p:graphicFrame>
        <p:nvGraphicFramePr>
          <p:cNvPr id="28688" name="Diagram 21"/>
          <p:cNvGraphicFramePr>
            <a:graphicFrameLocks/>
          </p:cNvGraphicFramePr>
          <p:nvPr/>
        </p:nvGraphicFramePr>
        <p:xfrm>
          <a:off x="4665663" y="3348038"/>
          <a:ext cx="4298950" cy="1325562"/>
        </p:xfrm>
        <a:graphic>
          <a:graphicData uri="http://schemas.openxmlformats.org/presentationml/2006/ole">
            <p:oleObj spid="_x0000_s28688" r:id="rId6" imgW="4298052" imgH="1329043" progId="Excel.Chart.8">
              <p:embed/>
            </p:oleObj>
          </a:graphicData>
        </a:graphic>
      </p:graphicFrame>
      <p:graphicFrame>
        <p:nvGraphicFramePr>
          <p:cNvPr id="28689" name="Diagram 22"/>
          <p:cNvGraphicFramePr>
            <a:graphicFrameLocks/>
          </p:cNvGraphicFramePr>
          <p:nvPr/>
        </p:nvGraphicFramePr>
        <p:xfrm>
          <a:off x="4665663" y="4919663"/>
          <a:ext cx="4298950" cy="1398587"/>
        </p:xfrm>
        <a:graphic>
          <a:graphicData uri="http://schemas.openxmlformats.org/presentationml/2006/ole">
            <p:oleObj spid="_x0000_s28689" r:id="rId7" imgW="4298052" imgH="1396105" progId="Excel.Chart.8">
              <p:embed/>
            </p:oleObj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8105775" y="3141663"/>
            <a:ext cx="6588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33%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377238" y="4746625"/>
            <a:ext cx="658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11%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7358063" y="3444875"/>
            <a:ext cx="1285875" cy="55245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8154988" y="5040313"/>
            <a:ext cx="542925" cy="55245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D762BDE-BB2E-4435-A20F-A70E5730F666}" type="slidenum">
              <a:rPr/>
              <a:pPr>
                <a:defRPr/>
              </a:pPr>
              <a:t>8</a:t>
            </a:fld>
            <a:endParaRPr dirty="0"/>
          </a:p>
        </p:txBody>
      </p:sp>
      <p:sp>
        <p:nvSpPr>
          <p:cNvPr id="30738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Demográfia | Vecsési kötődés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3363" y="4138613"/>
            <a:ext cx="4197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52413" y="1109663"/>
            <a:ext cx="4197350" cy="365125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Hány éve lakik Vecsésen?</a:t>
            </a:r>
          </a:p>
        </p:txBody>
      </p:sp>
      <p:sp>
        <p:nvSpPr>
          <p:cNvPr id="14" name="Szövegdoboz 13"/>
          <p:cNvSpPr txBox="1">
            <a:spLocks/>
          </p:cNvSpPr>
          <p:nvPr/>
        </p:nvSpPr>
        <p:spPr>
          <a:xfrm>
            <a:off x="4683125" y="1109663"/>
            <a:ext cx="4197350" cy="347662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400" dirty="0">
                <a:solidFill>
                  <a:srgbClr val="0F5AAA"/>
                </a:solidFill>
                <a:latin typeface="+mj-lt"/>
              </a:rPr>
              <a:t>Élt-e más településen legalább 7 évig?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95825" y="6381750"/>
            <a:ext cx="4197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9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</a:p>
        </p:txBody>
      </p:sp>
      <p:graphicFrame>
        <p:nvGraphicFramePr>
          <p:cNvPr id="30729" name="Diagram 16"/>
          <p:cNvGraphicFramePr>
            <a:graphicFrameLocks/>
          </p:cNvGraphicFramePr>
          <p:nvPr/>
        </p:nvGraphicFramePr>
        <p:xfrm>
          <a:off x="182563" y="1452563"/>
          <a:ext cx="4298950" cy="2736850"/>
        </p:xfrm>
        <a:graphic>
          <a:graphicData uri="http://schemas.openxmlformats.org/presentationml/2006/ole">
            <p:oleObj spid="_x0000_s30729" r:id="rId4" imgW="4298052" imgH="2737341" progId="Excel.Chart.8">
              <p:embed/>
            </p:oleObj>
          </a:graphicData>
        </a:graphic>
      </p:graphicFrame>
      <p:graphicFrame>
        <p:nvGraphicFramePr>
          <p:cNvPr id="30730" name="Diagram 18"/>
          <p:cNvGraphicFramePr>
            <a:graphicFrameLocks/>
          </p:cNvGraphicFramePr>
          <p:nvPr/>
        </p:nvGraphicFramePr>
        <p:xfrm>
          <a:off x="4632325" y="1452563"/>
          <a:ext cx="4298950" cy="1811337"/>
        </p:xfrm>
        <a:graphic>
          <a:graphicData uri="http://schemas.openxmlformats.org/presentationml/2006/ole">
            <p:oleObj spid="_x0000_s30730" r:id="rId5" imgW="4298052" imgH="1810669" progId="Excel.Chart.8">
              <p:embed/>
            </p:oleObj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4716463" y="3225800"/>
            <a:ext cx="4164012" cy="347663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Melyik régióban élt, mielőtt Vecsésre költözött?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716463" y="4810125"/>
            <a:ext cx="4164012" cy="274638"/>
          </a:xfrm>
          <a:prstGeom prst="rect">
            <a:avLst/>
          </a:prstGeom>
          <a:noFill/>
        </p:spPr>
        <p:txBody>
          <a:bodyPr anchor="b">
            <a:normAutofit lnSpcReduction="10000"/>
          </a:bodyPr>
          <a:lstStyle/>
          <a:p>
            <a:pPr algn="ctr">
              <a:defRPr/>
            </a:pPr>
            <a:r>
              <a:rPr lang="hu-HU" sz="1300" dirty="0">
                <a:solidFill>
                  <a:srgbClr val="0F5AAA"/>
                </a:solidFill>
                <a:latin typeface="+mj-lt"/>
              </a:rPr>
              <a:t>Település jellege, ahol korábban élt?</a:t>
            </a:r>
          </a:p>
        </p:txBody>
      </p:sp>
      <p:graphicFrame>
        <p:nvGraphicFramePr>
          <p:cNvPr id="30733" name="Diagram 23"/>
          <p:cNvGraphicFramePr>
            <a:graphicFrameLocks/>
          </p:cNvGraphicFramePr>
          <p:nvPr/>
        </p:nvGraphicFramePr>
        <p:xfrm>
          <a:off x="4665663" y="3522663"/>
          <a:ext cx="4298950" cy="1325562"/>
        </p:xfrm>
        <a:graphic>
          <a:graphicData uri="http://schemas.openxmlformats.org/presentationml/2006/ole">
            <p:oleObj spid="_x0000_s30733" r:id="rId6" imgW="4298052" imgH="1322947" progId="Excel.Chart.8">
              <p:embed/>
            </p:oleObj>
          </a:graphicData>
        </a:graphic>
      </p:graphicFrame>
      <p:graphicFrame>
        <p:nvGraphicFramePr>
          <p:cNvPr id="30734" name="Diagram 24"/>
          <p:cNvGraphicFramePr>
            <a:graphicFrameLocks/>
          </p:cNvGraphicFramePr>
          <p:nvPr/>
        </p:nvGraphicFramePr>
        <p:xfrm>
          <a:off x="4665663" y="5033963"/>
          <a:ext cx="4298950" cy="1398587"/>
        </p:xfrm>
        <a:graphic>
          <a:graphicData uri="http://schemas.openxmlformats.org/presentationml/2006/ole">
            <p:oleObj spid="_x0000_s30734" r:id="rId7" imgW="4298052" imgH="1396105" progId="Excel.Chart.8">
              <p:embed/>
            </p:oleObj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28575" y="611188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hu-HU" sz="1600" b="1" dirty="0">
                <a:latin typeface="+mn-lt"/>
              </a:rPr>
              <a:t>A válaszadók túlnyomó többsége több, mint 20 éve Vecsésen lakik. A megkérdezettek több, mint fele nem élt Vecsésen kívül máshol.</a:t>
            </a:r>
          </a:p>
        </p:txBody>
      </p:sp>
      <p:sp>
        <p:nvSpPr>
          <p:cNvPr id="30746" name="Szövegdoboz 17"/>
          <p:cNvSpPr txBox="1">
            <a:spLocks noChangeArrowheads="1"/>
          </p:cNvSpPr>
          <p:nvPr/>
        </p:nvSpPr>
        <p:spPr bwMode="auto">
          <a:xfrm>
            <a:off x="239713" y="4448175"/>
            <a:ext cx="43322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latin typeface="Calibri" pitchFamily="34" charset="0"/>
                <a:sym typeface="Wingdings" pitchFamily="2" charset="2"/>
              </a:rPr>
              <a:t>A válaszadók 96%-a legalább 5 éve Vecsésen él.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46% 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azoknak az aránya, akik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korábban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 huzamosabb ideig [legalább 7 évig] </a:t>
            </a:r>
            <a:r>
              <a:rPr lang="hu-HU" sz="14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éltek más településen</a:t>
            </a:r>
            <a:r>
              <a:rPr lang="hu-HU" sz="140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>
                <a:latin typeface="Calibri" pitchFamily="34" charset="0"/>
                <a:sym typeface="Wingdings" pitchFamily="2" charset="2"/>
              </a:rPr>
              <a:t>22% a </a:t>
            </a:r>
            <a:r>
              <a:rPr lang="hu-HU" sz="12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fővárosból </a:t>
            </a:r>
            <a:r>
              <a:rPr lang="hu-HU" sz="1200">
                <a:latin typeface="Calibri" pitchFamily="34" charset="0"/>
                <a:sym typeface="Wingdings" pitchFamily="2" charset="2"/>
              </a:rPr>
              <a:t>költözött Vecsésre, viszonylag magas arányban [5-8%] települtek be </a:t>
            </a:r>
            <a:r>
              <a:rPr lang="hu-HU" sz="12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Pest megyéből</a:t>
            </a:r>
            <a:r>
              <a:rPr lang="hu-HU" sz="1200">
                <a:latin typeface="Calibri" pitchFamily="34" charset="0"/>
                <a:sym typeface="Wingdings" pitchFamily="2" charset="2"/>
              </a:rPr>
              <a:t>, valamint az ország </a:t>
            </a:r>
            <a:r>
              <a:rPr lang="hu-HU" sz="12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keleti régióiból</a:t>
            </a:r>
            <a:r>
              <a:rPr lang="hu-HU" sz="1200">
                <a:latin typeface="Calibri" pitchFamily="34" charset="0"/>
                <a:sym typeface="Wingdings" pitchFamily="2" charset="2"/>
              </a:rPr>
              <a:t>.  A nyugati országrészből Vecsésre költözők aránya csekély.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>
                <a:latin typeface="Calibri" pitchFamily="34" charset="0"/>
                <a:sym typeface="Wingdings" pitchFamily="2" charset="2"/>
              </a:rPr>
              <a:t>A „betelepülő” lakosság Budapest mellett jellemzően </a:t>
            </a:r>
            <a:r>
              <a:rPr lang="hu-HU" sz="120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más városokból </a:t>
            </a:r>
            <a:r>
              <a:rPr lang="hu-HU" sz="1200">
                <a:latin typeface="Calibri" pitchFamily="34" charset="0"/>
                <a:sym typeface="Wingdings" pitchFamily="2" charset="2"/>
              </a:rPr>
              <a:t>érkezett.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zöveg helye 6"/>
          <p:cNvSpPr>
            <a:spLocks noGrp="1"/>
          </p:cNvSpPr>
          <p:nvPr>
            <p:ph type="body" idx="1"/>
          </p:nvPr>
        </p:nvSpPr>
        <p:spPr>
          <a:xfrm>
            <a:off x="962025" y="1785938"/>
            <a:ext cx="7175500" cy="1439862"/>
          </a:xfrm>
        </p:spPr>
        <p:txBody>
          <a:bodyPr/>
          <a:lstStyle/>
          <a:p>
            <a:pPr eaLnBrk="1" hangingPunct="1"/>
            <a:r>
              <a:rPr lang="hu-HU" smtClean="0"/>
              <a:t>Közélet, politika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2025" y="3424238"/>
            <a:ext cx="6145213" cy="114776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Országos és helyi szintű politikai érdeklődés, politikai orientáció, ismeretek és elégedettség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Vecsés város kutatás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r>
              <a:t>2014. 02. 20.</a:t>
            </a:r>
            <a:endParaRPr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97E6DEA-2E92-446F-AE30-01715356EA8A}" type="slidenum">
              <a:rPr/>
              <a:pPr>
                <a:defRPr/>
              </a:pPr>
              <a:t>9</a:t>
            </a:fld>
            <a:endParaRPr dirty="0"/>
          </a:p>
        </p:txBody>
      </p:sp>
      <p:pic>
        <p:nvPicPr>
          <p:cNvPr id="12" name="Kép helye 11" descr="csomag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912788" y="4357547"/>
            <a:ext cx="2952000" cy="171215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prezentáció_2012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.2 Címdia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09.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.3 Spec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24_prezentáció_2012</Template>
  <TotalTime>10</TotalTime>
  <Words>2037</Words>
  <Application>Microsoft Office PowerPoint</Application>
  <PresentationFormat>Diavetítés a képernyőre (4:3 oldalarány)</PresentationFormat>
  <Paragraphs>290</Paragraphs>
  <Slides>24</Slides>
  <Notes>24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41" baseType="lpstr">
      <vt:lpstr>Times New Roman</vt:lpstr>
      <vt:lpstr>Arial</vt:lpstr>
      <vt:lpstr>Calibri</vt:lpstr>
      <vt:lpstr>Wingdings</vt:lpstr>
      <vt:lpstr>24_prezentáció_2012</vt:lpstr>
      <vt:lpstr>BR.2 Címdia</vt:lpstr>
      <vt:lpstr>BR.3 Spec</vt:lpstr>
      <vt:lpstr>24_prezentáció_2012</vt:lpstr>
      <vt:lpstr>24_prezentáció_2012</vt:lpstr>
      <vt:lpstr>24_prezentáció_2012</vt:lpstr>
      <vt:lpstr>24_prezentáció_2012</vt:lpstr>
      <vt:lpstr>24_prezentáció_2012</vt:lpstr>
      <vt:lpstr>24_prezentáció_2012</vt:lpstr>
      <vt:lpstr>24_prezentáció_2012</vt:lpstr>
      <vt:lpstr>BR.2 Címdia</vt:lpstr>
      <vt:lpstr>BR.2 Címdia</vt:lpstr>
      <vt:lpstr>Microsoft Excel diagram</vt:lpstr>
      <vt:lpstr>1. dia</vt:lpstr>
      <vt:lpstr>Tartalom</vt:lpstr>
      <vt:lpstr>3. dia</vt:lpstr>
      <vt:lpstr>A kutatás háttere</vt:lpstr>
      <vt:lpstr>5. dia</vt:lpstr>
      <vt:lpstr>Demográfia | Életkor, nem, iskolai végzettség, gazdasági aktivitás</vt:lpstr>
      <vt:lpstr>Demográfia | Családi állapot, háztartásméret</vt:lpstr>
      <vt:lpstr>Demográfia | Vecsési kötődés </vt:lpstr>
      <vt:lpstr>9. dia</vt:lpstr>
      <vt:lpstr>Politikai érdeklődés</vt:lpstr>
      <vt:lpstr>Politikával, szavazással kapcsolatos attitűdök</vt:lpstr>
      <vt:lpstr>Politikai orientáció</vt:lpstr>
      <vt:lpstr>Elégedettség a fejlődéssel</vt:lpstr>
      <vt:lpstr>Elégedettség | helyi szinten</vt:lpstr>
      <vt:lpstr>Elégedettség | országos szinten</vt:lpstr>
      <vt:lpstr>Helyi képviselővel kapcsolatos elvárások</vt:lpstr>
      <vt:lpstr>Ismertség | Polgármester, országgyűlési képviselő</vt:lpstr>
      <vt:lpstr>18. dia</vt:lpstr>
      <vt:lpstr>Médiafogyasztás</vt:lpstr>
      <vt:lpstr>Vecsés honlapja</vt:lpstr>
      <vt:lpstr>Vecsési Magazin</vt:lpstr>
      <vt:lpstr>22. dia</vt:lpstr>
      <vt:lpstr>Összefoglalás</vt:lpstr>
      <vt:lpstr>További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/>
  <dc:description/>
  <cp:lastModifiedBy/>
  <cp:revision>5</cp:revision>
  <dcterms:created xsi:type="dcterms:W3CDTF">2013-05-21T15:25:15Z</dcterms:created>
  <dcterms:modified xsi:type="dcterms:W3CDTF">2014-05-08T10:17:36Z</dcterms:modified>
</cp:coreProperties>
</file>